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9" r:id="rId1"/>
  </p:sldMasterIdLst>
  <p:notesMasterIdLst>
    <p:notesMasterId r:id="rId33"/>
  </p:notesMasterIdLst>
  <p:sldIdLst>
    <p:sldId id="256" r:id="rId2"/>
    <p:sldId id="297" r:id="rId3"/>
    <p:sldId id="257" r:id="rId4"/>
    <p:sldId id="307" r:id="rId5"/>
    <p:sldId id="322" r:id="rId6"/>
    <p:sldId id="335" r:id="rId7"/>
    <p:sldId id="325" r:id="rId8"/>
    <p:sldId id="326" r:id="rId9"/>
    <p:sldId id="327" r:id="rId10"/>
    <p:sldId id="328" r:id="rId11"/>
    <p:sldId id="329" r:id="rId12"/>
    <p:sldId id="330" r:id="rId13"/>
    <p:sldId id="332" r:id="rId14"/>
    <p:sldId id="331" r:id="rId15"/>
    <p:sldId id="333" r:id="rId16"/>
    <p:sldId id="334" r:id="rId17"/>
    <p:sldId id="337" r:id="rId18"/>
    <p:sldId id="338" r:id="rId19"/>
    <p:sldId id="339" r:id="rId20"/>
    <p:sldId id="340" r:id="rId21"/>
    <p:sldId id="341" r:id="rId22"/>
    <p:sldId id="345" r:id="rId23"/>
    <p:sldId id="348" r:id="rId24"/>
    <p:sldId id="347" r:id="rId25"/>
    <p:sldId id="346" r:id="rId26"/>
    <p:sldId id="349" r:id="rId27"/>
    <p:sldId id="353" r:id="rId28"/>
    <p:sldId id="354" r:id="rId29"/>
    <p:sldId id="355" r:id="rId30"/>
    <p:sldId id="352" r:id="rId31"/>
    <p:sldId id="351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6666"/>
    <a:srgbClr val="9900FF"/>
    <a:srgbClr val="FFFFFF"/>
    <a:srgbClr val="373737"/>
    <a:srgbClr val="686868"/>
    <a:srgbClr val="0A0A0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C91C53E-0ACD-437B-B9B6-6A7FAF5E502B}">
  <a:tblStyle styleId="{8C91C53E-0ACD-437B-B9B6-6A7FAF5E502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7219" autoAdjust="0"/>
    <p:restoredTop sz="94309" autoAdjust="0"/>
  </p:normalViewPr>
  <p:slideViewPr>
    <p:cSldViewPr snapToGrid="0">
      <p:cViewPr varScale="1">
        <p:scale>
          <a:sx n="81" d="100"/>
          <a:sy n="81" d="100"/>
        </p:scale>
        <p:origin x="102" y="13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5495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57773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0550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97196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79281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72034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56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6856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03561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1712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77a667ef0f_1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77a667ef0f_1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91756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5" name="Google Shape;5305;g85066482e2_0_24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6" name="Google Shape;5306;g85066482e2_0_24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4192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7d29277cd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7d29277cd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기존에 운용되고 있는 해외 유명 영화 리뷰 사이트 및 네이버 영화 페이지를 참조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1" name="Google Shape;4981;g859e2d699a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2" name="Google Shape;4982;g859e2d699a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기존에 운용되고 있는 해외 유명 영화 리뷰 사이트 및 네이버 영화 페이지를 참조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8905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7403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4086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058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0499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94450" y="2571750"/>
            <a:ext cx="9308100" cy="258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03225" y="2571750"/>
            <a:ext cx="8940900" cy="2481600"/>
            <a:chOff x="103225" y="2571750"/>
            <a:chExt cx="8940900" cy="24816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1032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90441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103225" y="5053350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15;p2"/>
          <p:cNvSpPr txBox="1"/>
          <p:nvPr/>
        </p:nvSpPr>
        <p:spPr>
          <a:xfrm>
            <a:off x="4697175" y="1320225"/>
            <a:ext cx="361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5911825" y="2977800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2194775" y="1457250"/>
            <a:ext cx="4754400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2364775" y="3681600"/>
            <a:ext cx="4417800" cy="3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TITLE_ONLY_1_1_1"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3"/>
          <p:cNvSpPr txBox="1">
            <a:spLocks noGrp="1"/>
          </p:cNvSpPr>
          <p:nvPr>
            <p:ph type="title"/>
          </p:nvPr>
        </p:nvSpPr>
        <p:spPr>
          <a:xfrm>
            <a:off x="713227" y="310900"/>
            <a:ext cx="317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5">
  <p:cSld name="TITLE_ONLY_2_1">
    <p:bg>
      <p:bgPr>
        <a:solidFill>
          <a:schemeClr val="dk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9"/>
          <p:cNvSpPr txBox="1">
            <a:spLocks noGrp="1"/>
          </p:cNvSpPr>
          <p:nvPr>
            <p:ph type="title"/>
          </p:nvPr>
        </p:nvSpPr>
        <p:spPr>
          <a:xfrm>
            <a:off x="491400" y="1929600"/>
            <a:ext cx="22677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4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>
            <a:spLocks noGrp="1"/>
          </p:cNvSpPr>
          <p:nvPr>
            <p:ph type="title"/>
          </p:nvPr>
        </p:nvSpPr>
        <p:spPr>
          <a:xfrm>
            <a:off x="678626" y="323575"/>
            <a:ext cx="7795500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43"/>
          <p:cNvSpPr txBox="1">
            <a:spLocks noGrp="1"/>
          </p:cNvSpPr>
          <p:nvPr>
            <p:ph type="subTitle" idx="1"/>
          </p:nvPr>
        </p:nvSpPr>
        <p:spPr>
          <a:xfrm>
            <a:off x="1129018" y="1419022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7" name="Google Shape;247;p43"/>
          <p:cNvSpPr txBox="1">
            <a:spLocks noGrp="1"/>
          </p:cNvSpPr>
          <p:nvPr>
            <p:ph type="subTitle" idx="2"/>
          </p:nvPr>
        </p:nvSpPr>
        <p:spPr>
          <a:xfrm>
            <a:off x="1005268" y="1701365"/>
            <a:ext cx="21219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8" name="Google Shape;248;p43"/>
          <p:cNvSpPr txBox="1">
            <a:spLocks noGrp="1"/>
          </p:cNvSpPr>
          <p:nvPr>
            <p:ph type="subTitle" idx="3"/>
          </p:nvPr>
        </p:nvSpPr>
        <p:spPr>
          <a:xfrm>
            <a:off x="3549953" y="1414222"/>
            <a:ext cx="18744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9" name="Google Shape;249;p43"/>
          <p:cNvSpPr txBox="1">
            <a:spLocks noGrp="1"/>
          </p:cNvSpPr>
          <p:nvPr>
            <p:ph type="subTitle" idx="4"/>
          </p:nvPr>
        </p:nvSpPr>
        <p:spPr>
          <a:xfrm>
            <a:off x="3426503" y="1701365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0" name="Google Shape;250;p43"/>
          <p:cNvSpPr txBox="1">
            <a:spLocks noGrp="1"/>
          </p:cNvSpPr>
          <p:nvPr>
            <p:ph type="subTitle" idx="5"/>
          </p:nvPr>
        </p:nvSpPr>
        <p:spPr>
          <a:xfrm>
            <a:off x="6059184" y="1414222"/>
            <a:ext cx="1871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1" name="Google Shape;251;p43"/>
          <p:cNvSpPr txBox="1">
            <a:spLocks noGrp="1"/>
          </p:cNvSpPr>
          <p:nvPr>
            <p:ph type="subTitle" idx="6"/>
          </p:nvPr>
        </p:nvSpPr>
        <p:spPr>
          <a:xfrm>
            <a:off x="5883984" y="1701365"/>
            <a:ext cx="22221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2" name="Google Shape;252;p43"/>
          <p:cNvSpPr txBox="1">
            <a:spLocks noGrp="1"/>
          </p:cNvSpPr>
          <p:nvPr>
            <p:ph type="subTitle" idx="7"/>
          </p:nvPr>
        </p:nvSpPr>
        <p:spPr>
          <a:xfrm>
            <a:off x="1129018" y="2684950"/>
            <a:ext cx="18744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3" name="Google Shape;253;p43"/>
          <p:cNvSpPr txBox="1">
            <a:spLocks noGrp="1"/>
          </p:cNvSpPr>
          <p:nvPr>
            <p:ph type="subTitle" idx="8"/>
          </p:nvPr>
        </p:nvSpPr>
        <p:spPr>
          <a:xfrm>
            <a:off x="1005268" y="2947812"/>
            <a:ext cx="2121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subTitle" idx="9"/>
          </p:nvPr>
        </p:nvSpPr>
        <p:spPr>
          <a:xfrm>
            <a:off x="3551303" y="2684950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5" name="Google Shape;255;p43"/>
          <p:cNvSpPr txBox="1">
            <a:spLocks noGrp="1"/>
          </p:cNvSpPr>
          <p:nvPr>
            <p:ph type="subTitle" idx="13"/>
          </p:nvPr>
        </p:nvSpPr>
        <p:spPr>
          <a:xfrm>
            <a:off x="3426503" y="2949365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6" name="Google Shape;256;p43"/>
          <p:cNvSpPr txBox="1">
            <a:spLocks noGrp="1"/>
          </p:cNvSpPr>
          <p:nvPr>
            <p:ph type="subTitle" idx="14"/>
          </p:nvPr>
        </p:nvSpPr>
        <p:spPr>
          <a:xfrm>
            <a:off x="6059184" y="2684950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7" name="Google Shape;257;p43"/>
          <p:cNvSpPr txBox="1">
            <a:spLocks noGrp="1"/>
          </p:cNvSpPr>
          <p:nvPr>
            <p:ph type="subTitle" idx="15"/>
          </p:nvPr>
        </p:nvSpPr>
        <p:spPr>
          <a:xfrm>
            <a:off x="5934384" y="2949365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8" name="Google Shape;258;p4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_1_1_1">
    <p:bg>
      <p:bgPr>
        <a:solidFill>
          <a:schemeClr val="dk1"/>
        </a:soli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_2_1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61"/>
          <p:cNvSpPr txBox="1">
            <a:spLocks noGrp="1"/>
          </p:cNvSpPr>
          <p:nvPr>
            <p:ph type="subTitle" idx="1"/>
          </p:nvPr>
        </p:nvSpPr>
        <p:spPr>
          <a:xfrm>
            <a:off x="2844037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4" name="Google Shape;444;p61"/>
          <p:cNvSpPr txBox="1">
            <a:spLocks noGrp="1"/>
          </p:cNvSpPr>
          <p:nvPr>
            <p:ph type="subTitle" idx="2"/>
          </p:nvPr>
        </p:nvSpPr>
        <p:spPr>
          <a:xfrm>
            <a:off x="766875" y="2110195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5" name="Google Shape;445;p61"/>
          <p:cNvSpPr txBox="1">
            <a:spLocks noGrp="1"/>
          </p:cNvSpPr>
          <p:nvPr>
            <p:ph type="subTitle" idx="3"/>
          </p:nvPr>
        </p:nvSpPr>
        <p:spPr>
          <a:xfrm>
            <a:off x="766887" y="1738347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6" name="Google Shape;446;p61"/>
          <p:cNvSpPr txBox="1">
            <a:spLocks noGrp="1"/>
          </p:cNvSpPr>
          <p:nvPr>
            <p:ph type="subTitle" idx="4"/>
          </p:nvPr>
        </p:nvSpPr>
        <p:spPr>
          <a:xfrm>
            <a:off x="2844025" y="2109968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7" name="Google Shape;447;p61"/>
          <p:cNvSpPr txBox="1">
            <a:spLocks noGrp="1"/>
          </p:cNvSpPr>
          <p:nvPr>
            <p:ph type="subTitle" idx="5"/>
          </p:nvPr>
        </p:nvSpPr>
        <p:spPr>
          <a:xfrm>
            <a:off x="4919363" y="173834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8" name="Google Shape;448;p61"/>
          <p:cNvSpPr txBox="1">
            <a:spLocks noGrp="1"/>
          </p:cNvSpPr>
          <p:nvPr>
            <p:ph type="subTitle" idx="6"/>
          </p:nvPr>
        </p:nvSpPr>
        <p:spPr>
          <a:xfrm>
            <a:off x="6996513" y="2107626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9" name="Google Shape;449;p61"/>
          <p:cNvSpPr txBox="1">
            <a:spLocks noGrp="1"/>
          </p:cNvSpPr>
          <p:nvPr>
            <p:ph type="subTitle" idx="7"/>
          </p:nvPr>
        </p:nvSpPr>
        <p:spPr>
          <a:xfrm>
            <a:off x="6996513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50" name="Google Shape;450;p61"/>
          <p:cNvSpPr txBox="1">
            <a:spLocks noGrp="1"/>
          </p:cNvSpPr>
          <p:nvPr>
            <p:ph type="subTitle" idx="8"/>
          </p:nvPr>
        </p:nvSpPr>
        <p:spPr>
          <a:xfrm>
            <a:off x="4919363" y="2109457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"/>
          </p:nvPr>
        </p:nvSpPr>
        <p:spPr>
          <a:xfrm>
            <a:off x="621575" y="1228437"/>
            <a:ext cx="7878300" cy="3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25300" y="315813"/>
            <a:ext cx="77040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5207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Bebas Neue"/>
              <a:buNone/>
              <a:defRPr sz="43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Char char="●"/>
              <a:defRPr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79" r:id="rId3"/>
    <p:sldLayoutId id="2147483685" r:id="rId4"/>
    <p:sldLayoutId id="2147483689" r:id="rId5"/>
    <p:sldLayoutId id="2147483706" r:id="rId6"/>
    <p:sldLayoutId id="2147483707" r:id="rId7"/>
    <p:sldLayoutId id="2147483710" r:id="rId8"/>
  </p:sldLayoutIdLst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flat-lay-wooden-blocks_702445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freepik.com/free-photo/group-young-male-architect-working-office_2509483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facade-highrise-apartment-building_4806541.htm/?utm_source=slidesgo_template&amp;utm_medium=referral-link&amp;utm_campaign=sg_resources&amp;utm_content=freepik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4"/>
          <p:cNvSpPr txBox="1">
            <a:spLocks noGrp="1"/>
          </p:cNvSpPr>
          <p:nvPr>
            <p:ph type="ctrTitle"/>
          </p:nvPr>
        </p:nvSpPr>
        <p:spPr>
          <a:xfrm>
            <a:off x="2194775" y="1457250"/>
            <a:ext cx="4754400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chemeClr val="dk1"/>
                </a:solidFill>
              </a:rPr>
              <a:t>CheeYoon</a:t>
            </a:r>
            <a:endParaRPr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</a:rPr>
              <a:t>M</a:t>
            </a:r>
            <a:r>
              <a:rPr lang="en" dirty="0" smtClean="0">
                <a:solidFill>
                  <a:schemeClr val="lt1"/>
                </a:solidFill>
              </a:rPr>
              <a:t>ovie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-23986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5. </a:t>
            </a:r>
            <a:r>
              <a:rPr lang="ko-KR" altLang="en-US" sz="1800" b="1" dirty="0" smtClean="0">
                <a:latin typeface="+mj-ea"/>
                <a:ea typeface="+mj-ea"/>
              </a:rPr>
              <a:t>요구사항분석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336222" y="1101645"/>
            <a:ext cx="1070790" cy="512368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b="1" dirty="0" smtClean="0">
                <a:latin typeface="+mn-ea"/>
              </a:rPr>
              <a:t>비회원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485724" y="1071592"/>
            <a:ext cx="1070790" cy="512368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b="1" dirty="0">
                <a:latin typeface="+mn-ea"/>
              </a:rPr>
              <a:t>정</a:t>
            </a:r>
            <a:r>
              <a:rPr lang="ko-KR" altLang="en-US" sz="1600" b="1" dirty="0" smtClean="0">
                <a:latin typeface="+mn-ea"/>
              </a:rPr>
              <a:t>회원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879278" y="1096125"/>
            <a:ext cx="1005392" cy="512368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b="1" dirty="0" smtClean="0">
                <a:latin typeface="+mn-ea"/>
              </a:rPr>
              <a:t>관리자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6006" y="1741440"/>
            <a:ext cx="1427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회원 조회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검색  </a:t>
            </a:r>
            <a:endParaRPr lang="en-US" altLang="ko-KR" sz="1200" b="1" dirty="0">
              <a:solidFill>
                <a:srgbClr val="464646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영화 등록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수정 </a:t>
            </a:r>
            <a:endParaRPr lang="en-US" altLang="ko-KR" sz="1200" b="1" dirty="0">
              <a:solidFill>
                <a:srgbClr val="464646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태그 등록</a:t>
            </a:r>
            <a:endParaRPr lang="en-US" altLang="ko-KR" sz="1200" b="1" dirty="0">
              <a:solidFill>
                <a:srgbClr val="464646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예고편 등록 </a:t>
            </a:r>
            <a:endParaRPr lang="en-US" altLang="ko-KR" sz="1200" b="1" dirty="0">
              <a:solidFill>
                <a:srgbClr val="464646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게시판 관리</a:t>
            </a:r>
            <a:endParaRPr lang="en-US" altLang="ko-KR" sz="1200" b="1" dirty="0" smtClean="0">
              <a:solidFill>
                <a:srgbClr val="464646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평점 관리</a:t>
            </a:r>
            <a:endParaRPr lang="ko-KR" altLang="en-US" sz="1200" b="1" dirty="0">
              <a:solidFill>
                <a:srgbClr val="464646"/>
              </a:solidFill>
              <a:latin typeface="+mn-ea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058452" y="2889002"/>
            <a:ext cx="4872672" cy="1690584"/>
          </a:xfrm>
          <a:prstGeom prst="roundRect">
            <a:avLst/>
          </a:prstGeom>
          <a:solidFill>
            <a:schemeClr val="bg2">
              <a:alpha val="3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chemeClr val="tx1"/>
                </a:solidFill>
              </a:rPr>
              <a:t>▷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용어정리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>
                <a:solidFill>
                  <a:schemeClr val="tx1"/>
                </a:solidFill>
              </a:rPr>
              <a:t>이용자 </a:t>
            </a: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영화리뷰 </a:t>
            </a:r>
            <a:r>
              <a:rPr lang="ko-KR" altLang="en-US" sz="1000" b="1" dirty="0">
                <a:solidFill>
                  <a:schemeClr val="tx1"/>
                </a:solidFill>
              </a:rPr>
              <a:t>시스템을 이용하고자 하는 모든 사람들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>
                <a:solidFill>
                  <a:schemeClr val="tx1"/>
                </a:solidFill>
              </a:rPr>
              <a:t>관리자 </a:t>
            </a: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chemeClr val="tx1"/>
                </a:solidFill>
              </a:rPr>
              <a:t>관리자 권한을 부여 받은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운영자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>
                <a:solidFill>
                  <a:schemeClr val="tx1"/>
                </a:solidFill>
              </a:rPr>
              <a:t>비회원 </a:t>
            </a: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chemeClr val="tx1"/>
                </a:solidFill>
              </a:rPr>
              <a:t>시스템 내에서 회원가입절차를 거치지 않고 시스템을 이용하는 자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>
                <a:solidFill>
                  <a:schemeClr val="tx1"/>
                </a:solidFill>
              </a:rPr>
              <a:t>회 원 </a:t>
            </a: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chemeClr val="tx1"/>
                </a:solidFill>
              </a:rPr>
              <a:t>시스템 내에서 회원가입절차를 거쳐 가입한 자로</a:t>
            </a:r>
            <a:r>
              <a:rPr lang="en-US" altLang="ko-KR" sz="1000" b="1" dirty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모든 권한 이용 가능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7547" y="465516"/>
            <a:ext cx="14302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이용자 권한</a:t>
            </a:r>
          </a:p>
        </p:txBody>
      </p:sp>
      <p:sp>
        <p:nvSpPr>
          <p:cNvPr id="14" name="오른쪽 화살표 13"/>
          <p:cNvSpPr/>
          <p:nvPr/>
        </p:nvSpPr>
        <p:spPr>
          <a:xfrm>
            <a:off x="4942452" y="1103085"/>
            <a:ext cx="1151328" cy="538758"/>
          </a:xfrm>
          <a:prstGeom prst="rightArrow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회원가입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16253" y="1717240"/>
            <a:ext cx="26071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영화 평점 등록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수정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삭제</a:t>
            </a:r>
            <a:endParaRPr lang="en-US" altLang="ko-KR" sz="1200" b="1" dirty="0" smtClean="0">
              <a:solidFill>
                <a:srgbClr val="464646"/>
              </a:solidFill>
              <a:latin typeface="+mn-ea"/>
            </a:endParaRPr>
          </a:p>
          <a:p>
            <a:pPr marL="2857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 게시판 글 작성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수정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삭제</a:t>
            </a:r>
            <a:endParaRPr lang="en-US" altLang="ko-KR" sz="1200" b="1" dirty="0" smtClean="0">
              <a:solidFill>
                <a:srgbClr val="464646"/>
              </a:solidFill>
              <a:latin typeface="+mn-ea"/>
            </a:endParaRP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게시판 댓글 작성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수정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삭제</a:t>
            </a:r>
            <a:endParaRPr lang="en-US" altLang="ko-KR" sz="1200" b="1" dirty="0" smtClean="0">
              <a:solidFill>
                <a:srgbClr val="464646"/>
              </a:solidFill>
              <a:latin typeface="+mn-ea"/>
            </a:endParaRP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sz="1200" b="1" dirty="0" err="1" smtClean="0">
                <a:solidFill>
                  <a:srgbClr val="464646"/>
                </a:solidFill>
                <a:latin typeface="+mn-ea"/>
              </a:rPr>
              <a:t>마이메뉴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회원정보 수정 등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/>
            </a:r>
            <a:br>
              <a:rPr lang="en-US" altLang="ko-KR" sz="1200" b="1" dirty="0" smtClean="0">
                <a:solidFill>
                  <a:srgbClr val="464646"/>
                </a:solidFill>
                <a:latin typeface="+mn-ea"/>
              </a:rPr>
            </a:b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 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개인서비스 제공</a:t>
            </a:r>
            <a:endParaRPr lang="ko-KR" altLang="en-US" sz="1200" b="1" dirty="0">
              <a:solidFill>
                <a:srgbClr val="464646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64385" y="1688301"/>
            <a:ext cx="24904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영화 검색 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(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제목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,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태그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,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영상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)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영화 상세보기 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(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평점 조회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)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영화 순위 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(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관객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평점 순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)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 게시판 조회</a:t>
            </a:r>
            <a:endParaRPr lang="en-US" altLang="ko-KR" sz="1200" b="1" dirty="0" smtClean="0">
              <a:solidFill>
                <a:srgbClr val="464646"/>
              </a:solidFill>
              <a:latin typeface="+mn-ea"/>
            </a:endParaRP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평점 목록 조회</a:t>
            </a:r>
            <a:endParaRPr lang="ko-KR" altLang="en-US" sz="1200" b="1" dirty="0">
              <a:solidFill>
                <a:srgbClr val="464646"/>
              </a:solidFill>
              <a:latin typeface="+mn-ea"/>
            </a:endParaRPr>
          </a:p>
        </p:txBody>
      </p:sp>
      <p:sp>
        <p:nvSpPr>
          <p:cNvPr id="18" name="덧셈 기호 17"/>
          <p:cNvSpPr/>
          <p:nvPr/>
        </p:nvSpPr>
        <p:spPr>
          <a:xfrm>
            <a:off x="5324644" y="1615145"/>
            <a:ext cx="262113" cy="289064"/>
          </a:xfrm>
          <a:prstGeom prst="mathPlus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72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1718609" y="614051"/>
            <a:ext cx="6145717" cy="4204904"/>
          </a:xfrm>
          <a:prstGeom prst="rect">
            <a:avLst/>
          </a:prstGeom>
          <a:noFill/>
          <a:ln w="25400">
            <a:solidFill>
              <a:srgbClr val="3737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999408" y="705763"/>
            <a:ext cx="762619" cy="279084"/>
          </a:xfrm>
          <a:prstGeom prst="ellipse">
            <a:avLst/>
          </a:prstGeom>
          <a:solidFill>
            <a:srgbClr val="0066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회원가입</a:t>
            </a:r>
            <a:endParaRPr lang="ko-KR" altLang="en-US" sz="1000" b="1" dirty="0"/>
          </a:p>
        </p:txBody>
      </p:sp>
      <p:sp>
        <p:nvSpPr>
          <p:cNvPr id="25" name="타원 24"/>
          <p:cNvSpPr/>
          <p:nvPr/>
        </p:nvSpPr>
        <p:spPr>
          <a:xfrm>
            <a:off x="2315403" y="3190889"/>
            <a:ext cx="721133" cy="281401"/>
          </a:xfrm>
          <a:prstGeom prst="ellipse">
            <a:avLst/>
          </a:prstGeom>
          <a:solidFill>
            <a:srgbClr val="0066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로그인</a:t>
            </a:r>
            <a:endParaRPr lang="ko-KR" altLang="en-US" sz="1000" b="1" dirty="0"/>
          </a:p>
        </p:txBody>
      </p:sp>
      <p:sp>
        <p:nvSpPr>
          <p:cNvPr id="26" name="타원 25"/>
          <p:cNvSpPr/>
          <p:nvPr/>
        </p:nvSpPr>
        <p:spPr>
          <a:xfrm>
            <a:off x="3270089" y="3579528"/>
            <a:ext cx="725862" cy="258574"/>
          </a:xfrm>
          <a:prstGeom prst="ellipse">
            <a:avLst/>
          </a:prstGeom>
          <a:solidFill>
            <a:srgbClr val="0066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비번찾기</a:t>
            </a:r>
            <a:endParaRPr lang="ko-KR" altLang="en-US" sz="1000" b="1" dirty="0"/>
          </a:p>
        </p:txBody>
      </p:sp>
      <p:sp>
        <p:nvSpPr>
          <p:cNvPr id="27" name="타원 26"/>
          <p:cNvSpPr/>
          <p:nvPr/>
        </p:nvSpPr>
        <p:spPr>
          <a:xfrm>
            <a:off x="3211809" y="3144587"/>
            <a:ext cx="777040" cy="278714"/>
          </a:xfrm>
          <a:prstGeom prst="ellipse">
            <a:avLst/>
          </a:prstGeom>
          <a:solidFill>
            <a:srgbClr val="0066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정보수정</a:t>
            </a:r>
            <a:endParaRPr lang="ko-KR" altLang="en-US" sz="1000" b="1" dirty="0"/>
          </a:p>
        </p:txBody>
      </p:sp>
      <p:sp>
        <p:nvSpPr>
          <p:cNvPr id="28" name="타원 27"/>
          <p:cNvSpPr/>
          <p:nvPr/>
        </p:nvSpPr>
        <p:spPr>
          <a:xfrm>
            <a:off x="4831903" y="2864230"/>
            <a:ext cx="816087" cy="272804"/>
          </a:xfrm>
          <a:prstGeom prst="ellipse">
            <a:avLst/>
          </a:prstGeom>
          <a:solidFill>
            <a:srgbClr val="0066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회원탈퇴</a:t>
            </a:r>
            <a:endParaRPr lang="ko-KR" altLang="en-US" sz="1000" b="1" dirty="0"/>
          </a:p>
        </p:txBody>
      </p:sp>
      <p:sp>
        <p:nvSpPr>
          <p:cNvPr id="29" name="타원 28"/>
          <p:cNvSpPr/>
          <p:nvPr/>
        </p:nvSpPr>
        <p:spPr>
          <a:xfrm>
            <a:off x="2408423" y="1505553"/>
            <a:ext cx="848962" cy="371587"/>
          </a:xfrm>
          <a:prstGeom prst="ellipse">
            <a:avLst/>
          </a:prstGeom>
          <a:solidFill>
            <a:srgbClr val="0066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영화검색</a:t>
            </a:r>
            <a:endParaRPr lang="ko-KR" altLang="en-US" sz="1000" b="1" dirty="0"/>
          </a:p>
        </p:txBody>
      </p:sp>
      <p:sp>
        <p:nvSpPr>
          <p:cNvPr id="30" name="타원 29"/>
          <p:cNvSpPr/>
          <p:nvPr/>
        </p:nvSpPr>
        <p:spPr>
          <a:xfrm>
            <a:off x="4371475" y="944243"/>
            <a:ext cx="920855" cy="342469"/>
          </a:xfrm>
          <a:prstGeom prst="ellipse">
            <a:avLst/>
          </a:prstGeom>
          <a:solidFill>
            <a:srgbClr val="0066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영화</a:t>
            </a:r>
            <a:endParaRPr lang="en-US" altLang="ko-KR" sz="1000" b="1" dirty="0" smtClean="0"/>
          </a:p>
          <a:p>
            <a:pPr algn="ctr"/>
            <a:r>
              <a:rPr lang="ko-KR" altLang="en-US" sz="1000" b="1" dirty="0" smtClean="0"/>
              <a:t>상세보기</a:t>
            </a:r>
            <a:endParaRPr lang="ko-KR" altLang="en-US" sz="1000" b="1" dirty="0"/>
          </a:p>
        </p:txBody>
      </p:sp>
      <p:sp>
        <p:nvSpPr>
          <p:cNvPr id="31" name="타원 30"/>
          <p:cNvSpPr/>
          <p:nvPr/>
        </p:nvSpPr>
        <p:spPr>
          <a:xfrm>
            <a:off x="2183349" y="3811074"/>
            <a:ext cx="920883" cy="364227"/>
          </a:xfrm>
          <a:prstGeom prst="ellipse">
            <a:avLst/>
          </a:prstGeom>
          <a:solidFill>
            <a:srgbClr val="0066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자유게시판</a:t>
            </a:r>
            <a:endParaRPr lang="ko-KR" altLang="en-US" sz="1000" b="1" dirty="0"/>
          </a:p>
        </p:txBody>
      </p:sp>
      <p:sp>
        <p:nvSpPr>
          <p:cNvPr id="36" name="타원 35"/>
          <p:cNvSpPr/>
          <p:nvPr/>
        </p:nvSpPr>
        <p:spPr>
          <a:xfrm>
            <a:off x="4092723" y="2048482"/>
            <a:ext cx="1298001" cy="551888"/>
          </a:xfrm>
          <a:prstGeom prst="ellipse">
            <a:avLst/>
          </a:prstGeom>
          <a:solidFill>
            <a:srgbClr val="0066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영화 리스트</a:t>
            </a:r>
            <a:endParaRPr lang="en-US" altLang="ko-KR" sz="1000" b="1" dirty="0" smtClean="0"/>
          </a:p>
          <a:p>
            <a:pPr algn="ctr"/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현재 상영</a:t>
            </a:r>
            <a:r>
              <a:rPr lang="en-US" altLang="ko-KR" sz="1000" b="1" dirty="0" smtClean="0"/>
              <a:t>, </a:t>
            </a:r>
          </a:p>
          <a:p>
            <a:pPr algn="ctr"/>
            <a:r>
              <a:rPr lang="ko-KR" altLang="en-US" sz="1000" b="1" dirty="0" smtClean="0"/>
              <a:t>개봉 예정</a:t>
            </a:r>
            <a:r>
              <a:rPr lang="en-US" altLang="ko-KR" sz="1000" b="1" dirty="0"/>
              <a:t>)</a:t>
            </a:r>
            <a:endParaRPr lang="en-US" altLang="ko-KR" sz="1000" b="1" dirty="0" smtClean="0"/>
          </a:p>
        </p:txBody>
      </p:sp>
      <p:sp>
        <p:nvSpPr>
          <p:cNvPr id="37" name="타원 36"/>
          <p:cNvSpPr/>
          <p:nvPr/>
        </p:nvSpPr>
        <p:spPr>
          <a:xfrm>
            <a:off x="2212332" y="2397499"/>
            <a:ext cx="1047094" cy="380529"/>
          </a:xfrm>
          <a:prstGeom prst="ellipse">
            <a:avLst/>
          </a:prstGeom>
          <a:solidFill>
            <a:srgbClr val="0066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평점 등록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수정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삭제</a:t>
            </a:r>
            <a:endParaRPr lang="ko-KR" altLang="en-US" sz="1000" b="1" dirty="0"/>
          </a:p>
        </p:txBody>
      </p:sp>
      <p:sp>
        <p:nvSpPr>
          <p:cNvPr id="38" name="타원 37"/>
          <p:cNvSpPr/>
          <p:nvPr/>
        </p:nvSpPr>
        <p:spPr>
          <a:xfrm>
            <a:off x="4488936" y="4312873"/>
            <a:ext cx="861020" cy="361235"/>
          </a:xfrm>
          <a:prstGeom prst="ellipse">
            <a:avLst/>
          </a:prstGeom>
          <a:solidFill>
            <a:srgbClr val="0066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댓글작성</a:t>
            </a:r>
            <a:r>
              <a:rPr lang="en-US" altLang="ko-KR" sz="1000" b="1" dirty="0" smtClean="0"/>
              <a:t>,</a:t>
            </a:r>
          </a:p>
          <a:p>
            <a:pPr algn="ctr"/>
            <a:r>
              <a:rPr lang="ko-KR" altLang="en-US" sz="1000" b="1" dirty="0" smtClean="0"/>
              <a:t>수정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삭제</a:t>
            </a:r>
            <a:endParaRPr lang="ko-KR" altLang="en-US" sz="1000" b="1" dirty="0"/>
          </a:p>
        </p:txBody>
      </p:sp>
      <p:sp>
        <p:nvSpPr>
          <p:cNvPr id="40" name="타원 39"/>
          <p:cNvSpPr/>
          <p:nvPr/>
        </p:nvSpPr>
        <p:spPr>
          <a:xfrm>
            <a:off x="6397716" y="3300135"/>
            <a:ext cx="1038284" cy="381312"/>
          </a:xfrm>
          <a:prstGeom prst="ellipse">
            <a:avLst/>
          </a:prstGeom>
          <a:solidFill>
            <a:srgbClr val="0066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영화 등록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수정</a:t>
            </a:r>
            <a:endParaRPr lang="en-US" altLang="ko-KR" sz="1000" b="1" dirty="0" smtClean="0"/>
          </a:p>
        </p:txBody>
      </p:sp>
      <p:sp>
        <p:nvSpPr>
          <p:cNvPr id="41" name="타원 40"/>
          <p:cNvSpPr/>
          <p:nvPr/>
        </p:nvSpPr>
        <p:spPr>
          <a:xfrm>
            <a:off x="6662535" y="4295107"/>
            <a:ext cx="920883" cy="430943"/>
          </a:xfrm>
          <a:prstGeom prst="ellipse">
            <a:avLst/>
          </a:prstGeom>
          <a:solidFill>
            <a:srgbClr val="0066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게시판 관리</a:t>
            </a:r>
            <a:endParaRPr lang="ko-KR" altLang="en-US" sz="1000" b="1" dirty="0"/>
          </a:p>
        </p:txBody>
      </p:sp>
      <p:sp>
        <p:nvSpPr>
          <p:cNvPr id="42" name="타원 41"/>
          <p:cNvSpPr/>
          <p:nvPr/>
        </p:nvSpPr>
        <p:spPr>
          <a:xfrm>
            <a:off x="6140429" y="1401277"/>
            <a:ext cx="1211819" cy="435339"/>
          </a:xfrm>
          <a:prstGeom prst="ellipse">
            <a:avLst/>
          </a:prstGeom>
          <a:solidFill>
            <a:srgbClr val="0066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전체 회원 목록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회원 검색</a:t>
            </a:r>
            <a:endParaRPr lang="ko-KR" altLang="en-US" sz="1000" b="1" dirty="0"/>
          </a:p>
        </p:txBody>
      </p:sp>
      <p:sp>
        <p:nvSpPr>
          <p:cNvPr id="45" name="타원 44"/>
          <p:cNvSpPr/>
          <p:nvPr/>
        </p:nvSpPr>
        <p:spPr>
          <a:xfrm>
            <a:off x="6583925" y="2909876"/>
            <a:ext cx="822150" cy="286535"/>
          </a:xfrm>
          <a:prstGeom prst="ellipse">
            <a:avLst/>
          </a:prstGeom>
          <a:solidFill>
            <a:srgbClr val="0066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smtClean="0"/>
              <a:t>평점 관리</a:t>
            </a:r>
            <a:endParaRPr lang="ko-KR" altLang="en-US" sz="1000" b="1" dirty="0"/>
          </a:p>
        </p:txBody>
      </p:sp>
      <p:grpSp>
        <p:nvGrpSpPr>
          <p:cNvPr id="46" name="그룹 45"/>
          <p:cNvGrpSpPr/>
          <p:nvPr/>
        </p:nvGrpSpPr>
        <p:grpSpPr>
          <a:xfrm>
            <a:off x="937336" y="2659588"/>
            <a:ext cx="668773" cy="588777"/>
            <a:chOff x="810398" y="2362099"/>
            <a:chExt cx="668773" cy="785037"/>
          </a:xfrm>
        </p:grpSpPr>
        <p:grpSp>
          <p:nvGrpSpPr>
            <p:cNvPr id="47" name="그룹 46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49" name="타원 48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50" name="직선 연결선 49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>
                <a:stCxn id="49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TextBox 47"/>
            <p:cNvSpPr txBox="1"/>
            <p:nvPr/>
          </p:nvSpPr>
          <p:spPr>
            <a:xfrm>
              <a:off x="810398" y="2818841"/>
              <a:ext cx="668773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member</a:t>
              </a:r>
              <a:endParaRPr lang="ko-KR" altLang="en-US" sz="1000" dirty="0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843858" y="1333136"/>
            <a:ext cx="893193" cy="588777"/>
            <a:chOff x="692060" y="2362099"/>
            <a:chExt cx="893193" cy="785037"/>
          </a:xfrm>
        </p:grpSpPr>
        <p:grpSp>
          <p:nvGrpSpPr>
            <p:cNvPr id="55" name="그룹 54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57" name="타원 56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58" name="직선 연결선 57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/>
              <p:cNvCxnSpPr>
                <a:stCxn id="57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/>
            <p:cNvSpPr txBox="1"/>
            <p:nvPr/>
          </p:nvSpPr>
          <p:spPr>
            <a:xfrm>
              <a:off x="692060" y="2818841"/>
              <a:ext cx="893193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nonmember</a:t>
              </a:r>
              <a:endParaRPr lang="ko-KR" altLang="en-US" sz="1000" dirty="0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233866" y="1947203"/>
            <a:ext cx="428322" cy="588777"/>
            <a:chOff x="934391" y="2362099"/>
            <a:chExt cx="428322" cy="785037"/>
          </a:xfrm>
        </p:grpSpPr>
        <p:grpSp>
          <p:nvGrpSpPr>
            <p:cNvPr id="63" name="그룹 62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65" name="타원 64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66" name="직선 연결선 65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>
                <a:stCxn id="65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TextBox 63"/>
            <p:cNvSpPr txBox="1"/>
            <p:nvPr/>
          </p:nvSpPr>
          <p:spPr>
            <a:xfrm>
              <a:off x="934391" y="2818841"/>
              <a:ext cx="428322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user</a:t>
              </a:r>
              <a:endParaRPr lang="ko-KR" altLang="en-US" sz="1000" dirty="0"/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8065511" y="2050976"/>
            <a:ext cx="532518" cy="588778"/>
            <a:chOff x="889507" y="2362099"/>
            <a:chExt cx="532518" cy="785038"/>
          </a:xfrm>
        </p:grpSpPr>
        <p:grpSp>
          <p:nvGrpSpPr>
            <p:cNvPr id="71" name="그룹 70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73" name="타원 72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74" name="직선 연결선 73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/>
              <p:cNvCxnSpPr>
                <a:stCxn id="73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/>
            <p:cNvSpPr txBox="1"/>
            <p:nvPr/>
          </p:nvSpPr>
          <p:spPr>
            <a:xfrm>
              <a:off x="889507" y="2818842"/>
              <a:ext cx="532518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 smtClean="0"/>
                <a:t>admin</a:t>
              </a:r>
              <a:endParaRPr lang="en-US" altLang="ko-KR" sz="1000" dirty="0"/>
            </a:p>
          </p:txBody>
        </p:sp>
      </p:grpSp>
      <p:cxnSp>
        <p:nvCxnSpPr>
          <p:cNvPr id="4" name="직선 화살표 연결선 3"/>
          <p:cNvCxnSpPr/>
          <p:nvPr/>
        </p:nvCxnSpPr>
        <p:spPr>
          <a:xfrm flipH="1">
            <a:off x="632969" y="1557716"/>
            <a:ext cx="443062" cy="454572"/>
          </a:xfrm>
          <a:prstGeom prst="straightConnector1">
            <a:avLst/>
          </a:prstGeom>
          <a:ln w="254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H="1" flipV="1">
            <a:off x="596202" y="2274383"/>
            <a:ext cx="427146" cy="567350"/>
          </a:xfrm>
          <a:prstGeom prst="straightConnector1">
            <a:avLst/>
          </a:prstGeom>
          <a:ln w="254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/>
          <p:cNvSpPr/>
          <p:nvPr/>
        </p:nvSpPr>
        <p:spPr>
          <a:xfrm>
            <a:off x="2219073" y="1087027"/>
            <a:ext cx="735799" cy="305259"/>
          </a:xfrm>
          <a:prstGeom prst="ellipse">
            <a:avLst/>
          </a:prstGeom>
          <a:solidFill>
            <a:srgbClr val="0066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영화 순위표</a:t>
            </a:r>
            <a:endParaRPr lang="ko-KR" altLang="en-US" sz="1000" b="1" dirty="0"/>
          </a:p>
        </p:txBody>
      </p:sp>
      <p:sp>
        <p:nvSpPr>
          <p:cNvPr id="88" name="TextBox 87"/>
          <p:cNvSpPr txBox="1"/>
          <p:nvPr/>
        </p:nvSpPr>
        <p:spPr>
          <a:xfrm>
            <a:off x="3807672" y="1046863"/>
            <a:ext cx="551433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&lt;&lt;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include&gt;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478975" y="4301004"/>
            <a:ext cx="861020" cy="361235"/>
          </a:xfrm>
          <a:prstGeom prst="ellipse">
            <a:avLst/>
          </a:prstGeom>
          <a:solidFill>
            <a:srgbClr val="0066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답변글</a:t>
            </a:r>
            <a:endParaRPr lang="en-US" altLang="ko-KR" sz="1000" b="1" dirty="0" smtClean="0"/>
          </a:p>
          <a:p>
            <a:pPr algn="ctr"/>
            <a:r>
              <a:rPr lang="ko-KR" altLang="en-US" sz="1000" b="1" dirty="0" smtClean="0"/>
              <a:t>작성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삭제</a:t>
            </a:r>
            <a:endParaRPr lang="ko-KR" altLang="en-US" sz="1000" b="1" dirty="0"/>
          </a:p>
        </p:txBody>
      </p:sp>
      <p:sp>
        <p:nvSpPr>
          <p:cNvPr id="115" name="타원 114"/>
          <p:cNvSpPr/>
          <p:nvPr/>
        </p:nvSpPr>
        <p:spPr>
          <a:xfrm>
            <a:off x="4170481" y="3092113"/>
            <a:ext cx="762619" cy="266335"/>
          </a:xfrm>
          <a:prstGeom prst="ellipse">
            <a:avLst/>
          </a:prstGeom>
          <a:solidFill>
            <a:srgbClr val="0066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마이메뉴</a:t>
            </a:r>
            <a:endParaRPr lang="ko-KR" altLang="en-US" sz="1000" b="1" dirty="0"/>
          </a:p>
        </p:txBody>
      </p:sp>
      <p:sp>
        <p:nvSpPr>
          <p:cNvPr id="120" name="타원 119"/>
          <p:cNvSpPr/>
          <p:nvPr/>
        </p:nvSpPr>
        <p:spPr>
          <a:xfrm>
            <a:off x="2064069" y="4358342"/>
            <a:ext cx="1147740" cy="367708"/>
          </a:xfrm>
          <a:prstGeom prst="ellipse">
            <a:avLst/>
          </a:prstGeom>
          <a:solidFill>
            <a:srgbClr val="0066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글 작성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검색</a:t>
            </a:r>
            <a:r>
              <a:rPr lang="en-US" altLang="ko-KR" sz="1000" b="1" dirty="0" smtClean="0"/>
              <a:t> </a:t>
            </a:r>
            <a:r>
              <a:rPr lang="ko-KR" altLang="en-US" sz="1000" b="1" dirty="0" smtClean="0"/>
              <a:t>수정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삭제</a:t>
            </a:r>
            <a:endParaRPr lang="en-US" altLang="ko-KR" sz="1000" b="1" dirty="0" smtClean="0"/>
          </a:p>
        </p:txBody>
      </p:sp>
      <p:sp>
        <p:nvSpPr>
          <p:cNvPr id="81" name="타원 80"/>
          <p:cNvSpPr/>
          <p:nvPr/>
        </p:nvSpPr>
        <p:spPr>
          <a:xfrm>
            <a:off x="6550635" y="3765934"/>
            <a:ext cx="920883" cy="373837"/>
          </a:xfrm>
          <a:prstGeom prst="ellipse">
            <a:avLst/>
          </a:prstGeom>
          <a:solidFill>
            <a:srgbClr val="0066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예고편 등록</a:t>
            </a:r>
            <a:endParaRPr lang="ko-KR" altLang="en-US" sz="1000" b="1" dirty="0"/>
          </a:p>
        </p:txBody>
      </p:sp>
      <p:cxnSp>
        <p:nvCxnSpPr>
          <p:cNvPr id="3" name="직선 연결선 2"/>
          <p:cNvCxnSpPr>
            <a:endCxn id="23" idx="2"/>
          </p:cNvCxnSpPr>
          <p:nvPr/>
        </p:nvCxnSpPr>
        <p:spPr>
          <a:xfrm flipV="1">
            <a:off x="1435331" y="845305"/>
            <a:ext cx="564077" cy="704343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>
            <a:endCxn id="84" idx="2"/>
          </p:cNvCxnSpPr>
          <p:nvPr/>
        </p:nvCxnSpPr>
        <p:spPr>
          <a:xfrm flipV="1">
            <a:off x="1447398" y="1239657"/>
            <a:ext cx="771675" cy="293366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>
            <a:endCxn id="25" idx="2"/>
          </p:cNvCxnSpPr>
          <p:nvPr/>
        </p:nvCxnSpPr>
        <p:spPr>
          <a:xfrm>
            <a:off x="1407548" y="2887146"/>
            <a:ext cx="907855" cy="444444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>
            <a:endCxn id="27" idx="2"/>
          </p:cNvCxnSpPr>
          <p:nvPr/>
        </p:nvCxnSpPr>
        <p:spPr>
          <a:xfrm>
            <a:off x="1408252" y="2848697"/>
            <a:ext cx="1803557" cy="435247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>
            <a:endCxn id="115" idx="2"/>
          </p:cNvCxnSpPr>
          <p:nvPr/>
        </p:nvCxnSpPr>
        <p:spPr>
          <a:xfrm>
            <a:off x="1415766" y="2871959"/>
            <a:ext cx="2754715" cy="353322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/>
          <p:cNvCxnSpPr>
            <a:endCxn id="84" idx="2"/>
          </p:cNvCxnSpPr>
          <p:nvPr/>
        </p:nvCxnSpPr>
        <p:spPr>
          <a:xfrm flipV="1">
            <a:off x="1422538" y="1239657"/>
            <a:ext cx="796535" cy="1654425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/>
          <p:cNvCxnSpPr>
            <a:endCxn id="37" idx="2"/>
          </p:cNvCxnSpPr>
          <p:nvPr/>
        </p:nvCxnSpPr>
        <p:spPr>
          <a:xfrm flipV="1">
            <a:off x="1447398" y="2587764"/>
            <a:ext cx="764934" cy="253969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/>
          <p:cNvCxnSpPr/>
          <p:nvPr/>
        </p:nvCxnSpPr>
        <p:spPr>
          <a:xfrm flipH="1" flipV="1">
            <a:off x="2952841" y="3478241"/>
            <a:ext cx="196195" cy="137751"/>
          </a:xfrm>
          <a:prstGeom prst="straightConnector1">
            <a:avLst/>
          </a:prstGeom>
          <a:ln w="12700">
            <a:solidFill>
              <a:srgbClr val="0000CC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3023951" y="3486749"/>
            <a:ext cx="60272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&lt;&lt;extend&gt;&gt;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48" name="직선 화살표 연결선 147"/>
          <p:cNvCxnSpPr/>
          <p:nvPr/>
        </p:nvCxnSpPr>
        <p:spPr>
          <a:xfrm flipH="1">
            <a:off x="4758504" y="1392286"/>
            <a:ext cx="70018" cy="574089"/>
          </a:xfrm>
          <a:prstGeom prst="straightConnector1">
            <a:avLst/>
          </a:prstGeom>
          <a:ln w="12700">
            <a:solidFill>
              <a:srgbClr val="0000CC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/>
          <p:cNvCxnSpPr/>
          <p:nvPr/>
        </p:nvCxnSpPr>
        <p:spPr>
          <a:xfrm flipH="1">
            <a:off x="3346343" y="1222360"/>
            <a:ext cx="989213" cy="422927"/>
          </a:xfrm>
          <a:prstGeom prst="straightConnector1">
            <a:avLst/>
          </a:prstGeom>
          <a:ln w="12700">
            <a:solidFill>
              <a:srgbClr val="0000CC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895855" y="1372704"/>
            <a:ext cx="551433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&lt;&lt;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include&gt;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63" name="직선 화살표 연결선 162"/>
          <p:cNvCxnSpPr/>
          <p:nvPr/>
        </p:nvCxnSpPr>
        <p:spPr>
          <a:xfrm flipH="1" flipV="1">
            <a:off x="2637939" y="4139771"/>
            <a:ext cx="24623" cy="218571"/>
          </a:xfrm>
          <a:prstGeom prst="straightConnector1">
            <a:avLst/>
          </a:prstGeom>
          <a:ln w="12700">
            <a:solidFill>
              <a:srgbClr val="0000CC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2059088" y="4213795"/>
            <a:ext cx="60272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&lt;&lt;extend&gt;&gt;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68" name="직선 연결선 167"/>
          <p:cNvCxnSpPr>
            <a:endCxn id="31" idx="2"/>
          </p:cNvCxnSpPr>
          <p:nvPr/>
        </p:nvCxnSpPr>
        <p:spPr>
          <a:xfrm>
            <a:off x="1422538" y="2894082"/>
            <a:ext cx="760811" cy="1099106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170"/>
          <p:cNvCxnSpPr>
            <a:endCxn id="113" idx="2"/>
          </p:cNvCxnSpPr>
          <p:nvPr/>
        </p:nvCxnSpPr>
        <p:spPr>
          <a:xfrm>
            <a:off x="1460829" y="2901829"/>
            <a:ext cx="2018146" cy="1579793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연결선 172"/>
          <p:cNvCxnSpPr>
            <a:endCxn id="38" idx="2"/>
          </p:cNvCxnSpPr>
          <p:nvPr/>
        </p:nvCxnSpPr>
        <p:spPr>
          <a:xfrm>
            <a:off x="1422538" y="2869403"/>
            <a:ext cx="3066398" cy="1624088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/>
          <p:cNvCxnSpPr>
            <a:endCxn id="31" idx="6"/>
          </p:cNvCxnSpPr>
          <p:nvPr/>
        </p:nvCxnSpPr>
        <p:spPr>
          <a:xfrm flipH="1">
            <a:off x="3104232" y="2274383"/>
            <a:ext cx="5043372" cy="1718805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/>
          <p:cNvCxnSpPr>
            <a:endCxn id="28" idx="2"/>
          </p:cNvCxnSpPr>
          <p:nvPr/>
        </p:nvCxnSpPr>
        <p:spPr>
          <a:xfrm>
            <a:off x="1460829" y="2887146"/>
            <a:ext cx="3371074" cy="113486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/>
          <p:cNvCxnSpPr>
            <a:endCxn id="84" idx="6"/>
          </p:cNvCxnSpPr>
          <p:nvPr/>
        </p:nvCxnSpPr>
        <p:spPr>
          <a:xfrm flipH="1" flipV="1">
            <a:off x="2954872" y="1239657"/>
            <a:ext cx="5110639" cy="1025040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타원 195"/>
          <p:cNvSpPr/>
          <p:nvPr/>
        </p:nvSpPr>
        <p:spPr>
          <a:xfrm>
            <a:off x="6639352" y="927077"/>
            <a:ext cx="834849" cy="411817"/>
          </a:xfrm>
          <a:prstGeom prst="ellipse">
            <a:avLst/>
          </a:prstGeom>
          <a:solidFill>
            <a:srgbClr val="0066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smtClean="0"/>
              <a:t>관리자 로그인</a:t>
            </a:r>
            <a:endParaRPr lang="ko-KR" altLang="en-US" sz="1000" b="1" dirty="0"/>
          </a:p>
        </p:txBody>
      </p:sp>
      <p:cxnSp>
        <p:nvCxnSpPr>
          <p:cNvPr id="198" name="직선 연결선 197"/>
          <p:cNvCxnSpPr>
            <a:stCxn id="42" idx="6"/>
          </p:cNvCxnSpPr>
          <p:nvPr/>
        </p:nvCxnSpPr>
        <p:spPr>
          <a:xfrm>
            <a:off x="7352248" y="1618947"/>
            <a:ext cx="787953" cy="655436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/>
          <p:cNvCxnSpPr>
            <a:stCxn id="196" idx="6"/>
          </p:cNvCxnSpPr>
          <p:nvPr/>
        </p:nvCxnSpPr>
        <p:spPr>
          <a:xfrm>
            <a:off x="7474201" y="1132986"/>
            <a:ext cx="673403" cy="1131711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/>
          <p:cNvCxnSpPr>
            <a:endCxn id="45" idx="6"/>
          </p:cNvCxnSpPr>
          <p:nvPr/>
        </p:nvCxnSpPr>
        <p:spPr>
          <a:xfrm flipH="1">
            <a:off x="7406075" y="2274383"/>
            <a:ext cx="727132" cy="778761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/>
          <p:cNvCxnSpPr>
            <a:endCxn id="40" idx="6"/>
          </p:cNvCxnSpPr>
          <p:nvPr/>
        </p:nvCxnSpPr>
        <p:spPr>
          <a:xfrm flipH="1">
            <a:off x="7436000" y="2248694"/>
            <a:ext cx="686106" cy="1242097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/>
          <p:cNvCxnSpPr>
            <a:endCxn id="81" idx="6"/>
          </p:cNvCxnSpPr>
          <p:nvPr/>
        </p:nvCxnSpPr>
        <p:spPr>
          <a:xfrm flipH="1">
            <a:off x="7471518" y="2217233"/>
            <a:ext cx="638154" cy="1735620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/>
          <p:cNvCxnSpPr>
            <a:endCxn id="41" idx="6"/>
          </p:cNvCxnSpPr>
          <p:nvPr/>
        </p:nvCxnSpPr>
        <p:spPr>
          <a:xfrm flipH="1">
            <a:off x="7583418" y="2239357"/>
            <a:ext cx="556783" cy="2271222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연결선 213"/>
          <p:cNvCxnSpPr>
            <a:endCxn id="36" idx="6"/>
          </p:cNvCxnSpPr>
          <p:nvPr/>
        </p:nvCxnSpPr>
        <p:spPr>
          <a:xfrm flipH="1">
            <a:off x="5390724" y="2279380"/>
            <a:ext cx="2718948" cy="45046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연결선 217"/>
          <p:cNvCxnSpPr>
            <a:endCxn id="36" idx="2"/>
          </p:cNvCxnSpPr>
          <p:nvPr/>
        </p:nvCxnSpPr>
        <p:spPr>
          <a:xfrm>
            <a:off x="1422538" y="1514553"/>
            <a:ext cx="2670185" cy="809873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/>
          <p:cNvCxnSpPr>
            <a:stCxn id="29" idx="6"/>
          </p:cNvCxnSpPr>
          <p:nvPr/>
        </p:nvCxnSpPr>
        <p:spPr>
          <a:xfrm>
            <a:off x="3257385" y="1691347"/>
            <a:ext cx="4882816" cy="583036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/>
          <p:cNvCxnSpPr>
            <a:stCxn id="29" idx="2"/>
          </p:cNvCxnSpPr>
          <p:nvPr/>
        </p:nvCxnSpPr>
        <p:spPr>
          <a:xfrm flipH="1" flipV="1">
            <a:off x="1473263" y="1540880"/>
            <a:ext cx="935160" cy="150467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00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79262" y="662833"/>
            <a:ext cx="720000" cy="3600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방문이용자</a:t>
            </a:r>
            <a:endParaRPr lang="ko-KR" altLang="en-US" sz="1000" b="1" dirty="0"/>
          </a:p>
        </p:txBody>
      </p:sp>
      <p:sp>
        <p:nvSpPr>
          <p:cNvPr id="78" name="직사각형 77"/>
          <p:cNvSpPr/>
          <p:nvPr/>
        </p:nvSpPr>
        <p:spPr>
          <a:xfrm>
            <a:off x="1321928" y="662833"/>
            <a:ext cx="720000" cy="3600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가입</a:t>
            </a:r>
            <a:endParaRPr lang="ko-KR" altLang="en-US" sz="1000" b="1" dirty="0"/>
          </a:p>
        </p:txBody>
      </p:sp>
      <p:sp>
        <p:nvSpPr>
          <p:cNvPr id="79" name="직사각형 78"/>
          <p:cNvSpPr/>
          <p:nvPr/>
        </p:nvSpPr>
        <p:spPr>
          <a:xfrm>
            <a:off x="2264594" y="662833"/>
            <a:ext cx="720000" cy="3600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로그인</a:t>
            </a:r>
            <a:r>
              <a:rPr lang="en-US" altLang="ko-KR" sz="1000" b="1" dirty="0" smtClean="0"/>
              <a:t>/</a:t>
            </a:r>
            <a:r>
              <a:rPr lang="ko-KR" altLang="en-US" sz="1000" b="1" dirty="0" smtClean="0"/>
              <a:t>아웃</a:t>
            </a:r>
            <a:endParaRPr lang="ko-KR" altLang="en-US" sz="1000" b="1" dirty="0"/>
          </a:p>
        </p:txBody>
      </p:sp>
      <p:sp>
        <p:nvSpPr>
          <p:cNvPr id="80" name="직사각형 79"/>
          <p:cNvSpPr/>
          <p:nvPr/>
        </p:nvSpPr>
        <p:spPr>
          <a:xfrm>
            <a:off x="6035258" y="662833"/>
            <a:ext cx="720000" cy="3600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영화순위</a:t>
            </a:r>
            <a:endParaRPr lang="ko-KR" altLang="en-US" sz="1000" b="1" dirty="0"/>
          </a:p>
        </p:txBody>
      </p:sp>
      <p:sp>
        <p:nvSpPr>
          <p:cNvPr id="81" name="직사각형 80"/>
          <p:cNvSpPr/>
          <p:nvPr/>
        </p:nvSpPr>
        <p:spPr>
          <a:xfrm>
            <a:off x="5092592" y="662833"/>
            <a:ext cx="720000" cy="3600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평점등록</a:t>
            </a:r>
            <a:endParaRPr lang="ko-KR" altLang="en-US" sz="1000" b="1" dirty="0"/>
          </a:p>
        </p:txBody>
      </p:sp>
      <p:sp>
        <p:nvSpPr>
          <p:cNvPr id="82" name="직사각형 81"/>
          <p:cNvSpPr/>
          <p:nvPr/>
        </p:nvSpPr>
        <p:spPr>
          <a:xfrm>
            <a:off x="4149926" y="662833"/>
            <a:ext cx="720000" cy="3600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영화 목록</a:t>
            </a:r>
            <a:endParaRPr lang="ko-KR" altLang="en-US" sz="1000" b="1" dirty="0"/>
          </a:p>
        </p:txBody>
      </p:sp>
      <p:sp>
        <p:nvSpPr>
          <p:cNvPr id="83" name="직사각형 82"/>
          <p:cNvSpPr/>
          <p:nvPr/>
        </p:nvSpPr>
        <p:spPr>
          <a:xfrm>
            <a:off x="3207260" y="667575"/>
            <a:ext cx="720000" cy="3600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영화검색</a:t>
            </a:r>
            <a:endParaRPr lang="ko-KR" altLang="en-US" sz="1000" b="1" dirty="0"/>
          </a:p>
        </p:txBody>
      </p:sp>
      <p:sp>
        <p:nvSpPr>
          <p:cNvPr id="84" name="직사각형 83"/>
          <p:cNvSpPr/>
          <p:nvPr/>
        </p:nvSpPr>
        <p:spPr>
          <a:xfrm>
            <a:off x="6977924" y="662833"/>
            <a:ext cx="720000" cy="3600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마이메뉴</a:t>
            </a:r>
            <a:endParaRPr lang="ko-KR" altLang="en-US" sz="1000" b="1" dirty="0"/>
          </a:p>
        </p:txBody>
      </p:sp>
      <p:sp>
        <p:nvSpPr>
          <p:cNvPr id="85" name="직사각형 84"/>
          <p:cNvSpPr/>
          <p:nvPr/>
        </p:nvSpPr>
        <p:spPr>
          <a:xfrm>
            <a:off x="7920590" y="660648"/>
            <a:ext cx="720000" cy="3600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게시판</a:t>
            </a:r>
            <a:endParaRPr lang="ko-KR" altLang="en-US" sz="1000" b="1" dirty="0"/>
          </a:p>
        </p:txBody>
      </p:sp>
      <p:cxnSp>
        <p:nvCxnSpPr>
          <p:cNvPr id="5" name="직선 연결선 4"/>
          <p:cNvCxnSpPr>
            <a:stCxn id="3" idx="2"/>
          </p:cNvCxnSpPr>
          <p:nvPr/>
        </p:nvCxnSpPr>
        <p:spPr>
          <a:xfrm>
            <a:off x="739262" y="1022833"/>
            <a:ext cx="0" cy="396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1681928" y="1020648"/>
            <a:ext cx="0" cy="396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2624594" y="1020648"/>
            <a:ext cx="0" cy="396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3567260" y="1027575"/>
            <a:ext cx="0" cy="396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>
            <a:off x="4509926" y="1020648"/>
            <a:ext cx="0" cy="396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5452592" y="1027575"/>
            <a:ext cx="0" cy="396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6395258" y="1027575"/>
            <a:ext cx="0" cy="396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7337924" y="1027575"/>
            <a:ext cx="0" cy="396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8280590" y="1020648"/>
            <a:ext cx="0" cy="396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/>
          <p:cNvSpPr/>
          <p:nvPr/>
        </p:nvSpPr>
        <p:spPr>
          <a:xfrm>
            <a:off x="580994" y="1259182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96" name="직사각형 95"/>
          <p:cNvSpPr/>
          <p:nvPr/>
        </p:nvSpPr>
        <p:spPr>
          <a:xfrm>
            <a:off x="1545393" y="1259182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663960" y="1052734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1. </a:t>
            </a:r>
            <a:r>
              <a:rPr lang="ko-KR" altLang="en-US" sz="1000" dirty="0" smtClean="0"/>
              <a:t>회원정보입력</a:t>
            </a:r>
            <a:endParaRPr lang="ko-KR" altLang="en-US" sz="1000" dirty="0"/>
          </a:p>
        </p:txBody>
      </p:sp>
      <p:cxnSp>
        <p:nvCxnSpPr>
          <p:cNvPr id="98" name="직선 화살표 연결선 97"/>
          <p:cNvCxnSpPr/>
          <p:nvPr/>
        </p:nvCxnSpPr>
        <p:spPr>
          <a:xfrm>
            <a:off x="906088" y="1344339"/>
            <a:ext cx="639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672272" y="1415282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2. </a:t>
            </a:r>
            <a:r>
              <a:rPr lang="ko-KR" altLang="en-US" sz="1000" dirty="0" smtClean="0"/>
              <a:t>회원정보확인</a:t>
            </a:r>
            <a:endParaRPr lang="ko-KR" altLang="en-US" sz="1000" dirty="0"/>
          </a:p>
        </p:txBody>
      </p:sp>
      <p:cxnSp>
        <p:nvCxnSpPr>
          <p:cNvPr id="100" name="직선 화살표 연결선 99"/>
          <p:cNvCxnSpPr/>
          <p:nvPr/>
        </p:nvCxnSpPr>
        <p:spPr>
          <a:xfrm flipH="1">
            <a:off x="906088" y="1415282"/>
            <a:ext cx="622702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703660" y="1001175"/>
            <a:ext cx="1021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1.1 id</a:t>
            </a:r>
            <a:r>
              <a:rPr lang="ko-KR" altLang="en-US" sz="1000" dirty="0" smtClean="0"/>
              <a:t>중복체크</a:t>
            </a:r>
            <a:endParaRPr lang="ko-KR" altLang="en-US" sz="1000" dirty="0"/>
          </a:p>
        </p:txBody>
      </p:sp>
      <p:cxnSp>
        <p:nvCxnSpPr>
          <p:cNvPr id="102" name="구부러진 연결선 101"/>
          <p:cNvCxnSpPr/>
          <p:nvPr/>
        </p:nvCxnSpPr>
        <p:spPr>
          <a:xfrm rot="16200000" flipH="1">
            <a:off x="1854985" y="1167088"/>
            <a:ext cx="81009" cy="288032"/>
          </a:xfrm>
          <a:prstGeom prst="curvedConnector4">
            <a:avLst>
              <a:gd name="adj1" fmla="val -88979"/>
              <a:gd name="adj2" fmla="val 179366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/>
          <p:nvPr/>
        </p:nvCxnSpPr>
        <p:spPr>
          <a:xfrm flipV="1">
            <a:off x="917342" y="1814174"/>
            <a:ext cx="151564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/>
          <p:nvPr/>
        </p:nvCxnSpPr>
        <p:spPr>
          <a:xfrm flipH="1">
            <a:off x="931196" y="1894575"/>
            <a:ext cx="1551813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500634" y="1578119"/>
            <a:ext cx="7136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3. </a:t>
            </a:r>
            <a:r>
              <a:rPr lang="ko-KR" altLang="en-US" sz="1000" dirty="0" smtClean="0"/>
              <a:t>로그인</a:t>
            </a:r>
            <a:endParaRPr lang="ko-KR" altLang="en-US" sz="1000" dirty="0"/>
          </a:p>
        </p:txBody>
      </p:sp>
      <p:sp>
        <p:nvSpPr>
          <p:cNvPr id="106" name="TextBox 105"/>
          <p:cNvSpPr txBox="1"/>
          <p:nvPr/>
        </p:nvSpPr>
        <p:spPr>
          <a:xfrm>
            <a:off x="1064389" y="1886318"/>
            <a:ext cx="13548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4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회원정보확인승인</a:t>
            </a:r>
            <a:endParaRPr lang="ko-KR" altLang="en-US" sz="1000" dirty="0"/>
          </a:p>
        </p:txBody>
      </p:sp>
      <p:sp>
        <p:nvSpPr>
          <p:cNvPr id="107" name="직사각형 106"/>
          <p:cNvSpPr/>
          <p:nvPr/>
        </p:nvSpPr>
        <p:spPr>
          <a:xfrm>
            <a:off x="572903" y="1747222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08" name="직사각형 107"/>
          <p:cNvSpPr/>
          <p:nvPr/>
        </p:nvSpPr>
        <p:spPr>
          <a:xfrm>
            <a:off x="2477308" y="1740295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10" name="직사각형 109"/>
          <p:cNvSpPr/>
          <p:nvPr/>
        </p:nvSpPr>
        <p:spPr>
          <a:xfrm>
            <a:off x="574319" y="2164976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11" name="직사각형 110"/>
          <p:cNvSpPr/>
          <p:nvPr/>
        </p:nvSpPr>
        <p:spPr>
          <a:xfrm>
            <a:off x="580993" y="2632318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12" name="직선 화살표 연결선 111"/>
          <p:cNvCxnSpPr/>
          <p:nvPr/>
        </p:nvCxnSpPr>
        <p:spPr>
          <a:xfrm>
            <a:off x="899872" y="2248766"/>
            <a:ext cx="252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/>
          <p:nvPr/>
        </p:nvCxnSpPr>
        <p:spPr>
          <a:xfrm flipH="1">
            <a:off x="880448" y="2324879"/>
            <a:ext cx="2520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2579726" y="2006156"/>
            <a:ext cx="8386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5. </a:t>
            </a:r>
            <a:r>
              <a:rPr lang="ko-KR" altLang="en-US" sz="1000" dirty="0" smtClean="0"/>
              <a:t>영화검색</a:t>
            </a:r>
            <a:endParaRPr lang="ko-KR" altLang="en-US" sz="1000" dirty="0"/>
          </a:p>
        </p:txBody>
      </p:sp>
      <p:sp>
        <p:nvSpPr>
          <p:cNvPr id="115" name="TextBox 114"/>
          <p:cNvSpPr txBox="1"/>
          <p:nvPr/>
        </p:nvSpPr>
        <p:spPr>
          <a:xfrm>
            <a:off x="2421204" y="2321363"/>
            <a:ext cx="1095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6. </a:t>
            </a:r>
            <a:r>
              <a:rPr lang="ko-KR" altLang="en-US" sz="1000" dirty="0" smtClean="0"/>
              <a:t>영화정보확인</a:t>
            </a:r>
            <a:endParaRPr lang="ko-KR" altLang="en-US" sz="1000" dirty="0"/>
          </a:p>
        </p:txBody>
      </p:sp>
      <p:sp>
        <p:nvSpPr>
          <p:cNvPr id="116" name="직사각형 115"/>
          <p:cNvSpPr/>
          <p:nvPr/>
        </p:nvSpPr>
        <p:spPr>
          <a:xfrm>
            <a:off x="3419872" y="2165480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17" name="직사각형 116"/>
          <p:cNvSpPr/>
          <p:nvPr/>
        </p:nvSpPr>
        <p:spPr>
          <a:xfrm>
            <a:off x="4351659" y="2626711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18" name="직선 화살표 연결선 117"/>
          <p:cNvCxnSpPr/>
          <p:nvPr/>
        </p:nvCxnSpPr>
        <p:spPr>
          <a:xfrm>
            <a:off x="931196" y="2708353"/>
            <a:ext cx="33430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/>
          <p:cNvCxnSpPr/>
          <p:nvPr/>
        </p:nvCxnSpPr>
        <p:spPr>
          <a:xfrm flipH="1">
            <a:off x="935864" y="2777630"/>
            <a:ext cx="3384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3500085" y="2441230"/>
            <a:ext cx="10021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7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영화 리스트</a:t>
            </a:r>
            <a:endParaRPr lang="ko-KR" altLang="en-US" sz="1000" dirty="0"/>
          </a:p>
        </p:txBody>
      </p:sp>
      <p:sp>
        <p:nvSpPr>
          <p:cNvPr id="121" name="TextBox 120"/>
          <p:cNvSpPr txBox="1"/>
          <p:nvPr/>
        </p:nvSpPr>
        <p:spPr>
          <a:xfrm>
            <a:off x="3337157" y="2794514"/>
            <a:ext cx="1165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8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영화 목록 확인</a:t>
            </a:r>
            <a:endParaRPr lang="ko-KR" altLang="en-US" sz="1000" dirty="0"/>
          </a:p>
        </p:txBody>
      </p:sp>
      <p:sp>
        <p:nvSpPr>
          <p:cNvPr id="127" name="직사각형 126"/>
          <p:cNvSpPr/>
          <p:nvPr/>
        </p:nvSpPr>
        <p:spPr>
          <a:xfrm>
            <a:off x="3406163" y="3126744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28" name="직사각형 127"/>
          <p:cNvSpPr/>
          <p:nvPr/>
        </p:nvSpPr>
        <p:spPr>
          <a:xfrm>
            <a:off x="5294325" y="3126743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29" name="직선 화살표 연결선 128"/>
          <p:cNvCxnSpPr/>
          <p:nvPr/>
        </p:nvCxnSpPr>
        <p:spPr>
          <a:xfrm>
            <a:off x="3768089" y="3183728"/>
            <a:ext cx="1476177" cy="261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/>
          <p:nvPr/>
        </p:nvCxnSpPr>
        <p:spPr>
          <a:xfrm flipH="1" flipV="1">
            <a:off x="3736407" y="3240321"/>
            <a:ext cx="1512527" cy="1529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4444882" y="2946900"/>
            <a:ext cx="8386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9</a:t>
            </a:r>
            <a:r>
              <a:rPr lang="en-US" altLang="ko-KR" sz="1000" dirty="0" smtClean="0"/>
              <a:t>. </a:t>
            </a:r>
            <a:r>
              <a:rPr lang="ko-KR" altLang="en-US" sz="1000" dirty="0" err="1" smtClean="0"/>
              <a:t>평점등록</a:t>
            </a:r>
            <a:endParaRPr lang="ko-KR" altLang="en-US" sz="1000" dirty="0"/>
          </a:p>
        </p:txBody>
      </p:sp>
      <p:sp>
        <p:nvSpPr>
          <p:cNvPr id="132" name="TextBox 131"/>
          <p:cNvSpPr txBox="1"/>
          <p:nvPr/>
        </p:nvSpPr>
        <p:spPr>
          <a:xfrm>
            <a:off x="3580971" y="3286899"/>
            <a:ext cx="1130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10.</a:t>
            </a:r>
            <a:r>
              <a:rPr lang="ko-KR" altLang="en-US" sz="1000" dirty="0" smtClean="0"/>
              <a:t>평점등록확인</a:t>
            </a:r>
            <a:endParaRPr lang="ko-KR" altLang="en-US" sz="1000" dirty="0"/>
          </a:p>
        </p:txBody>
      </p:sp>
      <p:sp>
        <p:nvSpPr>
          <p:cNvPr id="133" name="직사각형 132"/>
          <p:cNvSpPr/>
          <p:nvPr/>
        </p:nvSpPr>
        <p:spPr>
          <a:xfrm>
            <a:off x="579416" y="3607085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34" name="직사각형 133"/>
          <p:cNvSpPr/>
          <p:nvPr/>
        </p:nvSpPr>
        <p:spPr>
          <a:xfrm>
            <a:off x="6236990" y="3607086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35" name="직선 화살표 연결선 134"/>
          <p:cNvCxnSpPr/>
          <p:nvPr/>
        </p:nvCxnSpPr>
        <p:spPr>
          <a:xfrm>
            <a:off x="910416" y="3671251"/>
            <a:ext cx="5292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/>
          <p:nvPr/>
        </p:nvCxnSpPr>
        <p:spPr>
          <a:xfrm flipH="1">
            <a:off x="915084" y="3740528"/>
            <a:ext cx="5292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4584348" y="3439262"/>
            <a:ext cx="1236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11. </a:t>
            </a:r>
            <a:r>
              <a:rPr lang="ko-KR" altLang="en-US" sz="1000" dirty="0" smtClean="0"/>
              <a:t>영화 순위 조회</a:t>
            </a:r>
            <a:endParaRPr lang="ko-KR" altLang="en-US" sz="1000" dirty="0"/>
          </a:p>
        </p:txBody>
      </p:sp>
      <p:sp>
        <p:nvSpPr>
          <p:cNvPr id="138" name="TextBox 137"/>
          <p:cNvSpPr txBox="1"/>
          <p:nvPr/>
        </p:nvSpPr>
        <p:spPr>
          <a:xfrm>
            <a:off x="4586236" y="3731704"/>
            <a:ext cx="1236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12. </a:t>
            </a:r>
            <a:r>
              <a:rPr lang="ko-KR" altLang="en-US" sz="1000" dirty="0" smtClean="0"/>
              <a:t>영화 순위 확인</a:t>
            </a:r>
            <a:endParaRPr lang="ko-KR" altLang="en-US" sz="1000" dirty="0"/>
          </a:p>
        </p:txBody>
      </p:sp>
      <p:sp>
        <p:nvSpPr>
          <p:cNvPr id="139" name="직사각형 138"/>
          <p:cNvSpPr/>
          <p:nvPr/>
        </p:nvSpPr>
        <p:spPr>
          <a:xfrm>
            <a:off x="586348" y="4043502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40" name="직사각형 139"/>
          <p:cNvSpPr/>
          <p:nvPr/>
        </p:nvSpPr>
        <p:spPr>
          <a:xfrm>
            <a:off x="7179656" y="4042897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41" name="직선 화살표 연결선 140"/>
          <p:cNvCxnSpPr/>
          <p:nvPr/>
        </p:nvCxnSpPr>
        <p:spPr>
          <a:xfrm>
            <a:off x="917348" y="4107668"/>
            <a:ext cx="6228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/>
          <p:nvPr/>
        </p:nvCxnSpPr>
        <p:spPr>
          <a:xfrm flipH="1">
            <a:off x="922016" y="4176945"/>
            <a:ext cx="6228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2831828" y="4170859"/>
            <a:ext cx="29995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14. </a:t>
            </a:r>
            <a:r>
              <a:rPr lang="ko-KR" altLang="en-US" sz="1000" dirty="0" smtClean="0"/>
              <a:t>내 평점 등록 정보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내 </a:t>
            </a:r>
            <a:r>
              <a:rPr lang="ko-KR" altLang="en-US" sz="1000" dirty="0" err="1" smtClean="0"/>
              <a:t>게시글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내 정보 등 조회</a:t>
            </a:r>
            <a:endParaRPr lang="ko-KR" altLang="en-US" sz="1000" dirty="0"/>
          </a:p>
        </p:txBody>
      </p:sp>
      <p:sp>
        <p:nvSpPr>
          <p:cNvPr id="144" name="TextBox 143"/>
          <p:cNvSpPr txBox="1"/>
          <p:nvPr/>
        </p:nvSpPr>
        <p:spPr>
          <a:xfrm>
            <a:off x="3543155" y="3875218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13. </a:t>
            </a:r>
            <a:r>
              <a:rPr lang="ko-KR" altLang="en-US" sz="1000" dirty="0" smtClean="0"/>
              <a:t>개인 메뉴</a:t>
            </a:r>
            <a:endParaRPr lang="ko-KR" altLang="en-US" sz="1000" dirty="0"/>
          </a:p>
        </p:txBody>
      </p:sp>
      <p:sp>
        <p:nvSpPr>
          <p:cNvPr id="145" name="직사각형 144"/>
          <p:cNvSpPr/>
          <p:nvPr/>
        </p:nvSpPr>
        <p:spPr>
          <a:xfrm>
            <a:off x="586346" y="4500702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46" name="직사각형 145"/>
          <p:cNvSpPr/>
          <p:nvPr/>
        </p:nvSpPr>
        <p:spPr>
          <a:xfrm>
            <a:off x="8125766" y="4500701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47" name="직선 화살표 연결선 146"/>
          <p:cNvCxnSpPr/>
          <p:nvPr/>
        </p:nvCxnSpPr>
        <p:spPr>
          <a:xfrm>
            <a:off x="917346" y="4564868"/>
            <a:ext cx="720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/>
          <p:cNvCxnSpPr/>
          <p:nvPr/>
        </p:nvCxnSpPr>
        <p:spPr>
          <a:xfrm flipH="1">
            <a:off x="922014" y="4634145"/>
            <a:ext cx="7200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6317479" y="4671436"/>
            <a:ext cx="1072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16. </a:t>
            </a:r>
            <a:r>
              <a:rPr lang="ko-KR" altLang="en-US" sz="1000" dirty="0" smtClean="0"/>
              <a:t>게시판 확인</a:t>
            </a:r>
            <a:endParaRPr lang="ko-KR" altLang="en-US" sz="1000" dirty="0"/>
          </a:p>
        </p:txBody>
      </p:sp>
      <p:sp>
        <p:nvSpPr>
          <p:cNvPr id="150" name="TextBox 149"/>
          <p:cNvSpPr txBox="1"/>
          <p:nvPr/>
        </p:nvSpPr>
        <p:spPr>
          <a:xfrm>
            <a:off x="5405024" y="4350634"/>
            <a:ext cx="28488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15. </a:t>
            </a:r>
            <a:r>
              <a:rPr lang="ko-KR" altLang="en-US" sz="1000" dirty="0" smtClean="0"/>
              <a:t>글 작성 </a:t>
            </a:r>
            <a:r>
              <a:rPr lang="en-US" altLang="ko-KR" sz="1000" dirty="0" smtClean="0"/>
              <a:t>/ </a:t>
            </a:r>
            <a:r>
              <a:rPr lang="ko-KR" altLang="en-US" sz="1000" dirty="0" smtClean="0"/>
              <a:t>답글 달기</a:t>
            </a:r>
            <a:r>
              <a:rPr lang="en-US" altLang="ko-KR" sz="1000" dirty="0"/>
              <a:t> </a:t>
            </a:r>
            <a:r>
              <a:rPr lang="en-US" altLang="ko-KR" sz="1000" dirty="0" smtClean="0"/>
              <a:t>/ </a:t>
            </a:r>
            <a:r>
              <a:rPr lang="ko-KR" altLang="en-US" sz="1000" dirty="0" smtClean="0"/>
              <a:t>댓글 달기 </a:t>
            </a:r>
            <a:r>
              <a:rPr lang="en-US" altLang="ko-KR" sz="1000" dirty="0" smtClean="0"/>
              <a:t>/ </a:t>
            </a:r>
            <a:r>
              <a:rPr lang="ko-KR" altLang="en-US" sz="1000" dirty="0" smtClean="0"/>
              <a:t>조회 </a:t>
            </a:r>
            <a:r>
              <a:rPr lang="en-US" altLang="ko-KR" sz="1000" dirty="0" smtClean="0"/>
              <a:t>/ </a:t>
            </a:r>
            <a:r>
              <a:rPr lang="ko-KR" altLang="en-US" sz="1000" dirty="0" smtClean="0"/>
              <a:t>삭제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86364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46332" y="682855"/>
            <a:ext cx="720000" cy="3600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관리자</a:t>
            </a:r>
            <a:endParaRPr lang="ko-KR" altLang="en-US" sz="1000" b="1" dirty="0"/>
          </a:p>
        </p:txBody>
      </p:sp>
      <p:sp>
        <p:nvSpPr>
          <p:cNvPr id="78" name="직사각형 77"/>
          <p:cNvSpPr/>
          <p:nvPr/>
        </p:nvSpPr>
        <p:spPr>
          <a:xfrm>
            <a:off x="1883901" y="682437"/>
            <a:ext cx="720000" cy="3600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로그인</a:t>
            </a:r>
            <a:r>
              <a:rPr lang="en-US" altLang="ko-KR" sz="1000" b="1" dirty="0" smtClean="0"/>
              <a:t>/</a:t>
            </a:r>
            <a:r>
              <a:rPr lang="ko-KR" altLang="en-US" sz="1000" b="1" dirty="0" smtClean="0"/>
              <a:t>아웃</a:t>
            </a:r>
            <a:endParaRPr lang="ko-KR" altLang="en-US" sz="1000" b="1" dirty="0"/>
          </a:p>
        </p:txBody>
      </p:sp>
      <p:sp>
        <p:nvSpPr>
          <p:cNvPr id="79" name="직사각형 78"/>
          <p:cNvSpPr/>
          <p:nvPr/>
        </p:nvSpPr>
        <p:spPr>
          <a:xfrm>
            <a:off x="3023863" y="687597"/>
            <a:ext cx="720000" cy="3600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영화</a:t>
            </a:r>
            <a:r>
              <a:rPr lang="en-US" altLang="ko-KR" sz="1000" b="1" dirty="0"/>
              <a:t> </a:t>
            </a:r>
            <a:r>
              <a:rPr lang="ko-KR" altLang="en-US" sz="1000" b="1" dirty="0" smtClean="0"/>
              <a:t>관리</a:t>
            </a:r>
            <a:endParaRPr lang="ko-KR" altLang="en-US" sz="1000" b="1" dirty="0"/>
          </a:p>
        </p:txBody>
      </p:sp>
      <p:sp>
        <p:nvSpPr>
          <p:cNvPr id="80" name="직사각형 79"/>
          <p:cNvSpPr/>
          <p:nvPr/>
        </p:nvSpPr>
        <p:spPr>
          <a:xfrm>
            <a:off x="7589817" y="680670"/>
            <a:ext cx="720000" cy="3600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회원 관리</a:t>
            </a:r>
            <a:endParaRPr lang="ko-KR" altLang="en-US" sz="1000" b="1" dirty="0"/>
          </a:p>
        </p:txBody>
      </p:sp>
      <p:sp>
        <p:nvSpPr>
          <p:cNvPr id="81" name="직사각형 80"/>
          <p:cNvSpPr/>
          <p:nvPr/>
        </p:nvSpPr>
        <p:spPr>
          <a:xfrm>
            <a:off x="6449855" y="680670"/>
            <a:ext cx="720000" cy="3600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평점 관리</a:t>
            </a:r>
            <a:endParaRPr lang="ko-KR" altLang="en-US" sz="1000" b="1" dirty="0"/>
          </a:p>
        </p:txBody>
      </p:sp>
      <p:sp>
        <p:nvSpPr>
          <p:cNvPr id="82" name="직사각형 81"/>
          <p:cNvSpPr/>
          <p:nvPr/>
        </p:nvSpPr>
        <p:spPr>
          <a:xfrm>
            <a:off x="5309893" y="685025"/>
            <a:ext cx="720000" cy="3600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게시판 관리</a:t>
            </a:r>
            <a:endParaRPr lang="ko-KR" altLang="en-US" sz="1000" b="1" dirty="0"/>
          </a:p>
        </p:txBody>
      </p:sp>
      <p:sp>
        <p:nvSpPr>
          <p:cNvPr id="83" name="직사각형 82"/>
          <p:cNvSpPr/>
          <p:nvPr/>
        </p:nvSpPr>
        <p:spPr>
          <a:xfrm>
            <a:off x="4166878" y="687597"/>
            <a:ext cx="720000" cy="3600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예고편 관리</a:t>
            </a:r>
            <a:endParaRPr lang="ko-KR" altLang="en-US" sz="1000" b="1" dirty="0"/>
          </a:p>
        </p:txBody>
      </p:sp>
      <p:cxnSp>
        <p:nvCxnSpPr>
          <p:cNvPr id="5" name="직선 연결선 4"/>
          <p:cNvCxnSpPr>
            <a:stCxn id="3" idx="2"/>
          </p:cNvCxnSpPr>
          <p:nvPr/>
        </p:nvCxnSpPr>
        <p:spPr>
          <a:xfrm>
            <a:off x="1106332" y="1042855"/>
            <a:ext cx="0" cy="378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2222290" y="1040670"/>
            <a:ext cx="0" cy="378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3379428" y="1040670"/>
            <a:ext cx="0" cy="378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4526878" y="1047597"/>
            <a:ext cx="0" cy="378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>
            <a:off x="5661395" y="1047597"/>
            <a:ext cx="0" cy="378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7969405" y="1033492"/>
            <a:ext cx="0" cy="378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6809855" y="1047597"/>
            <a:ext cx="0" cy="378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/>
          <p:cNvSpPr/>
          <p:nvPr/>
        </p:nvSpPr>
        <p:spPr>
          <a:xfrm>
            <a:off x="939973" y="1365392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96" name="직사각형 95"/>
          <p:cNvSpPr/>
          <p:nvPr/>
        </p:nvSpPr>
        <p:spPr>
          <a:xfrm>
            <a:off x="2065826" y="1359029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1278858" y="1143262"/>
            <a:ext cx="7104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1. </a:t>
            </a:r>
            <a:r>
              <a:rPr lang="ko-KR" altLang="en-US" sz="1000" dirty="0" smtClean="0"/>
              <a:t>로그인</a:t>
            </a:r>
            <a:endParaRPr lang="ko-KR" altLang="en-US" sz="1000" dirty="0"/>
          </a:p>
        </p:txBody>
      </p:sp>
      <p:cxnSp>
        <p:nvCxnSpPr>
          <p:cNvPr id="98" name="직선 화살표 연결선 97"/>
          <p:cNvCxnSpPr/>
          <p:nvPr/>
        </p:nvCxnSpPr>
        <p:spPr>
          <a:xfrm>
            <a:off x="1252376" y="1405923"/>
            <a:ext cx="792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152630" y="1526920"/>
            <a:ext cx="9669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2. </a:t>
            </a:r>
            <a:r>
              <a:rPr lang="ko-KR" altLang="en-US" sz="1000" dirty="0" err="1" smtClean="0"/>
              <a:t>관리자승인</a:t>
            </a:r>
            <a:endParaRPr lang="ko-KR" altLang="en-US" sz="1000" dirty="0"/>
          </a:p>
        </p:txBody>
      </p:sp>
      <p:cxnSp>
        <p:nvCxnSpPr>
          <p:cNvPr id="100" name="직선 화살표 연결선 99"/>
          <p:cNvCxnSpPr/>
          <p:nvPr/>
        </p:nvCxnSpPr>
        <p:spPr>
          <a:xfrm flipH="1">
            <a:off x="1253513" y="1496981"/>
            <a:ext cx="792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/>
          <p:nvPr/>
        </p:nvCxnSpPr>
        <p:spPr>
          <a:xfrm flipV="1">
            <a:off x="1271916" y="2097472"/>
            <a:ext cx="1872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/>
          <p:nvPr/>
        </p:nvCxnSpPr>
        <p:spPr>
          <a:xfrm flipH="1">
            <a:off x="1285770" y="2177873"/>
            <a:ext cx="1872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2013769" y="1862364"/>
            <a:ext cx="13292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3. </a:t>
            </a:r>
            <a:r>
              <a:rPr lang="ko-KR" altLang="en-US" sz="1000" dirty="0" smtClean="0"/>
              <a:t>영화 등록 및 수정</a:t>
            </a:r>
            <a:endParaRPr lang="ko-KR" altLang="en-US" sz="1000" dirty="0"/>
          </a:p>
        </p:txBody>
      </p:sp>
      <p:sp>
        <p:nvSpPr>
          <p:cNvPr id="106" name="TextBox 105"/>
          <p:cNvSpPr txBox="1"/>
          <p:nvPr/>
        </p:nvSpPr>
        <p:spPr>
          <a:xfrm>
            <a:off x="2010505" y="2203982"/>
            <a:ext cx="1165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4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영화 목록 확인</a:t>
            </a:r>
            <a:endParaRPr lang="ko-KR" altLang="en-US" sz="1000" dirty="0"/>
          </a:p>
        </p:txBody>
      </p:sp>
      <p:sp>
        <p:nvSpPr>
          <p:cNvPr id="107" name="직사각형 106"/>
          <p:cNvSpPr/>
          <p:nvPr/>
        </p:nvSpPr>
        <p:spPr>
          <a:xfrm>
            <a:off x="947420" y="2049301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08" name="직사각형 107"/>
          <p:cNvSpPr/>
          <p:nvPr/>
        </p:nvSpPr>
        <p:spPr>
          <a:xfrm>
            <a:off x="3230669" y="2048513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10" name="직사각형 109"/>
          <p:cNvSpPr/>
          <p:nvPr/>
        </p:nvSpPr>
        <p:spPr>
          <a:xfrm>
            <a:off x="939973" y="2652340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11" name="직사각형 110"/>
          <p:cNvSpPr/>
          <p:nvPr/>
        </p:nvSpPr>
        <p:spPr>
          <a:xfrm>
            <a:off x="949338" y="3223209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12" name="직선 화살표 연결선 111"/>
          <p:cNvCxnSpPr/>
          <p:nvPr/>
        </p:nvCxnSpPr>
        <p:spPr>
          <a:xfrm>
            <a:off x="1275186" y="2713202"/>
            <a:ext cx="306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/>
          <p:nvPr/>
        </p:nvCxnSpPr>
        <p:spPr>
          <a:xfrm flipH="1">
            <a:off x="1255762" y="2789315"/>
            <a:ext cx="3060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3168883" y="2467373"/>
            <a:ext cx="14574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5. </a:t>
            </a:r>
            <a:r>
              <a:rPr lang="ko-KR" altLang="en-US" sz="1000" dirty="0" smtClean="0"/>
              <a:t>예고편 등록 및 수정</a:t>
            </a:r>
            <a:endParaRPr lang="ko-KR" altLang="en-US" sz="1000" dirty="0"/>
          </a:p>
        </p:txBody>
      </p:sp>
      <p:sp>
        <p:nvSpPr>
          <p:cNvPr id="115" name="TextBox 114"/>
          <p:cNvSpPr txBox="1"/>
          <p:nvPr/>
        </p:nvSpPr>
        <p:spPr>
          <a:xfrm>
            <a:off x="3167802" y="2810952"/>
            <a:ext cx="12939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6. </a:t>
            </a:r>
            <a:r>
              <a:rPr lang="ko-KR" altLang="en-US" sz="1000" dirty="0" smtClean="0"/>
              <a:t>예고편 정보 확인</a:t>
            </a:r>
            <a:endParaRPr lang="ko-KR" altLang="en-US" sz="1000" dirty="0"/>
          </a:p>
        </p:txBody>
      </p:sp>
      <p:sp>
        <p:nvSpPr>
          <p:cNvPr id="116" name="직사각형 115"/>
          <p:cNvSpPr/>
          <p:nvPr/>
        </p:nvSpPr>
        <p:spPr>
          <a:xfrm>
            <a:off x="4368610" y="2631637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17" name="직사각형 116"/>
          <p:cNvSpPr/>
          <p:nvPr/>
        </p:nvSpPr>
        <p:spPr>
          <a:xfrm>
            <a:off x="5503127" y="3226610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18" name="직선 화살표 연결선 117"/>
          <p:cNvCxnSpPr/>
          <p:nvPr/>
        </p:nvCxnSpPr>
        <p:spPr>
          <a:xfrm>
            <a:off x="1262453" y="3284053"/>
            <a:ext cx="4212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/>
          <p:cNvCxnSpPr/>
          <p:nvPr/>
        </p:nvCxnSpPr>
        <p:spPr>
          <a:xfrm flipH="1">
            <a:off x="1267121" y="3353330"/>
            <a:ext cx="4212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4561460" y="3000992"/>
            <a:ext cx="13644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7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게시판 조회 </a:t>
            </a:r>
            <a:r>
              <a:rPr lang="en-US" altLang="ko-KR" sz="1000" dirty="0" smtClean="0"/>
              <a:t>/ </a:t>
            </a:r>
            <a:r>
              <a:rPr lang="ko-KR" altLang="en-US" sz="1000" dirty="0" smtClean="0"/>
              <a:t>삭제</a:t>
            </a:r>
            <a:endParaRPr lang="ko-KR" altLang="en-US" sz="1000" dirty="0"/>
          </a:p>
        </p:txBody>
      </p:sp>
      <p:sp>
        <p:nvSpPr>
          <p:cNvPr id="121" name="TextBox 120"/>
          <p:cNvSpPr txBox="1"/>
          <p:nvPr/>
        </p:nvSpPr>
        <p:spPr>
          <a:xfrm>
            <a:off x="4310672" y="3400763"/>
            <a:ext cx="12939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8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게시판 목록 확인</a:t>
            </a:r>
            <a:endParaRPr lang="ko-KR" altLang="en-US" sz="1000" dirty="0"/>
          </a:p>
        </p:txBody>
      </p:sp>
      <p:sp>
        <p:nvSpPr>
          <p:cNvPr id="127" name="직사각형 126"/>
          <p:cNvSpPr/>
          <p:nvPr/>
        </p:nvSpPr>
        <p:spPr>
          <a:xfrm>
            <a:off x="939973" y="3831031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28" name="직사각형 127"/>
          <p:cNvSpPr/>
          <p:nvPr/>
        </p:nvSpPr>
        <p:spPr>
          <a:xfrm>
            <a:off x="6651587" y="3831031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29" name="직선 화살표 연결선 128"/>
          <p:cNvCxnSpPr/>
          <p:nvPr/>
        </p:nvCxnSpPr>
        <p:spPr>
          <a:xfrm>
            <a:off x="1267372" y="3900277"/>
            <a:ext cx="5364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/>
          <p:nvPr/>
        </p:nvCxnSpPr>
        <p:spPr>
          <a:xfrm flipH="1">
            <a:off x="1272040" y="3969554"/>
            <a:ext cx="5364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5705656" y="3627509"/>
            <a:ext cx="1236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9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평점 조회 </a:t>
            </a:r>
            <a:r>
              <a:rPr lang="en-US" altLang="ko-KR" sz="1000" dirty="0" smtClean="0"/>
              <a:t>/ </a:t>
            </a:r>
            <a:r>
              <a:rPr lang="ko-KR" altLang="en-US" sz="1000" dirty="0" smtClean="0"/>
              <a:t>삭제</a:t>
            </a:r>
            <a:endParaRPr lang="ko-KR" altLang="en-US" sz="1000" dirty="0"/>
          </a:p>
        </p:txBody>
      </p:sp>
      <p:sp>
        <p:nvSpPr>
          <p:cNvPr id="132" name="TextBox 131"/>
          <p:cNvSpPr txBox="1"/>
          <p:nvPr/>
        </p:nvSpPr>
        <p:spPr>
          <a:xfrm>
            <a:off x="5521149" y="4054450"/>
            <a:ext cx="1200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10.</a:t>
            </a:r>
            <a:r>
              <a:rPr lang="ko-KR" altLang="en-US" sz="1000" dirty="0" smtClean="0"/>
              <a:t>평점 목록 확인</a:t>
            </a:r>
            <a:endParaRPr lang="ko-KR" altLang="en-US" sz="1000" dirty="0"/>
          </a:p>
        </p:txBody>
      </p:sp>
      <p:sp>
        <p:nvSpPr>
          <p:cNvPr id="133" name="직사각형 132"/>
          <p:cNvSpPr/>
          <p:nvPr/>
        </p:nvSpPr>
        <p:spPr>
          <a:xfrm>
            <a:off x="939973" y="4429333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34" name="직사각형 133"/>
          <p:cNvSpPr/>
          <p:nvPr/>
        </p:nvSpPr>
        <p:spPr>
          <a:xfrm>
            <a:off x="7811137" y="4429332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35" name="직선 화살표 연결선 134"/>
          <p:cNvCxnSpPr/>
          <p:nvPr/>
        </p:nvCxnSpPr>
        <p:spPr>
          <a:xfrm>
            <a:off x="1275664" y="4484723"/>
            <a:ext cx="6516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/>
          <p:nvPr/>
        </p:nvCxnSpPr>
        <p:spPr>
          <a:xfrm flipH="1">
            <a:off x="1254883" y="4573639"/>
            <a:ext cx="6516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6733168" y="4207914"/>
            <a:ext cx="13067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11. </a:t>
            </a:r>
            <a:r>
              <a:rPr lang="ko-KR" altLang="en-US" sz="1000" dirty="0" smtClean="0"/>
              <a:t>회원 목록 </a:t>
            </a:r>
            <a:r>
              <a:rPr lang="en-US" altLang="ko-KR" sz="1000" dirty="0" smtClean="0"/>
              <a:t>/ </a:t>
            </a:r>
            <a:r>
              <a:rPr lang="ko-KR" altLang="en-US" sz="1000" dirty="0" smtClean="0"/>
              <a:t>검색</a:t>
            </a:r>
            <a:endParaRPr lang="ko-KR" altLang="en-US" sz="1000" dirty="0"/>
          </a:p>
        </p:txBody>
      </p:sp>
      <p:sp>
        <p:nvSpPr>
          <p:cNvPr id="138" name="TextBox 137"/>
          <p:cNvSpPr txBox="1"/>
          <p:nvPr/>
        </p:nvSpPr>
        <p:spPr>
          <a:xfrm>
            <a:off x="6740162" y="4609341"/>
            <a:ext cx="1236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12. </a:t>
            </a:r>
            <a:r>
              <a:rPr lang="ko-KR" altLang="en-US" sz="1000" dirty="0" smtClean="0"/>
              <a:t>회원 목록 확인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76186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8. </a:t>
            </a:r>
            <a:r>
              <a:rPr lang="ko-KR" altLang="en-US" sz="1800" b="1" dirty="0" err="1" smtClean="0">
                <a:latin typeface="+mj-ea"/>
                <a:ea typeface="+mj-ea"/>
              </a:rPr>
              <a:t>기능정의서</a:t>
            </a:r>
            <a:r>
              <a:rPr lang="ko-KR" altLang="en-US" sz="1800" b="1" dirty="0" smtClean="0">
                <a:latin typeface="+mj-ea"/>
                <a:ea typeface="+mj-ea"/>
              </a:rPr>
              <a:t> 및 설계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14</a:t>
              </a:r>
              <a:endParaRPr lang="ko-KR" altLang="en-US" dirty="0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64" y="449837"/>
            <a:ext cx="7751618" cy="451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7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574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9. DB </a:t>
            </a:r>
            <a:r>
              <a:rPr lang="ko-KR" altLang="en-US" sz="1800" b="1" dirty="0" smtClean="0">
                <a:latin typeface="+mj-ea"/>
                <a:ea typeface="+mj-ea"/>
              </a:rPr>
              <a:t>설계 </a:t>
            </a:r>
            <a:r>
              <a:rPr lang="en-US" altLang="ko-KR" sz="1800" b="1" dirty="0" smtClean="0">
                <a:latin typeface="+mj-ea"/>
                <a:ea typeface="+mj-ea"/>
              </a:rPr>
              <a:t>(ERD)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15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1278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10. Project Source Explorer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16</a:t>
              </a:r>
              <a:endParaRPr lang="ko-KR" altLang="en-US" dirty="0"/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7" y="625363"/>
            <a:ext cx="1870946" cy="396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531" y="625363"/>
            <a:ext cx="1660277" cy="396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96" y="625363"/>
            <a:ext cx="1580165" cy="3960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162" y="625363"/>
            <a:ext cx="1484308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1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538854" y="583451"/>
            <a:ext cx="4138160" cy="4204836"/>
            <a:chOff x="0" y="264385"/>
            <a:chExt cx="3363925" cy="463621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4385"/>
              <a:ext cx="3363924" cy="1697681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962067"/>
              <a:ext cx="3363924" cy="1661342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3623409"/>
              <a:ext cx="3363924" cy="1277191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11. UI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시연 및 핵심기능 </a:t>
            </a:r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– </a:t>
            </a:r>
            <a:r>
              <a:rPr lang="ko-KR" altLang="en-US" sz="1800" b="1" dirty="0" err="1" smtClean="0">
                <a:solidFill>
                  <a:schemeClr val="tx1"/>
                </a:solidFill>
                <a:latin typeface="+mj-ea"/>
                <a:ea typeface="+mj-ea"/>
              </a:rPr>
              <a:t>메인페이지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17</a:t>
              </a:r>
              <a:endParaRPr lang="ko-KR" altLang="en-US" dirty="0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5648400" y="331200"/>
            <a:ext cx="3153600" cy="44712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err="1" smtClean="0">
                <a:solidFill>
                  <a:schemeClr val="tx1"/>
                </a:solidFill>
              </a:rPr>
              <a:t>로그인전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회원로그인후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관리자로그인 후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해더의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메뉴가 다르게 보인다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영화 통합 검색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360000" lvl="1" indent="-2286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1200" b="1" dirty="0" smtClean="0">
                <a:solidFill>
                  <a:schemeClr val="tx1"/>
                </a:solidFill>
              </a:rPr>
              <a:t>비회원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회원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관리자 모두 이용가능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360000" lvl="1" indent="-2286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영화 제목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태그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예고편 전체 검색 기능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사이드 메뉴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360000" lvl="1" indent="-2286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1200" b="1" dirty="0" err="1" smtClean="0">
                <a:solidFill>
                  <a:schemeClr val="tx1"/>
                </a:solidFill>
              </a:rPr>
              <a:t>토글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버튼으로 접고 펼치는 기능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360000" lvl="1" indent="-2286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영화 홈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영화 리스트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영화 랭킹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자유게시판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평점 리스트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credit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최근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Hot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한 영화 슬라이드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현재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상영중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영화 추천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예고편 추천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개봉 예정 영화 추천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070532" y="565285"/>
            <a:ext cx="710082" cy="2412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4726886" y="257508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②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38854" y="616742"/>
            <a:ext cx="4180784" cy="1404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2757247" y="269468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①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95425" y="583451"/>
            <a:ext cx="711614" cy="9214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78263" y="79388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③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892870" y="787399"/>
            <a:ext cx="1998094" cy="8389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1492729" y="947231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④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438400" y="1663511"/>
            <a:ext cx="2905000" cy="8193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33" name="직사각형 32"/>
          <p:cNvSpPr/>
          <p:nvPr/>
        </p:nvSpPr>
        <p:spPr>
          <a:xfrm>
            <a:off x="1438400" y="2519966"/>
            <a:ext cx="2905000" cy="11070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34" name="직사각형 33"/>
          <p:cNvSpPr/>
          <p:nvPr/>
        </p:nvSpPr>
        <p:spPr>
          <a:xfrm>
            <a:off x="1438400" y="3659791"/>
            <a:ext cx="2905000" cy="8201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1051583" y="1801393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⑤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51583" y="283042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⑥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28895" y="382016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⑦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1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55" y="583200"/>
            <a:ext cx="4503054" cy="4204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11. UI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시연 및 핵심기능 </a:t>
            </a:r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–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회원가입 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18</a:t>
              </a:r>
              <a:endParaRPr lang="ko-KR" altLang="en-US" dirty="0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5648400" y="331200"/>
            <a:ext cx="3153600" cy="44712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아이디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유효성 검사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171450" lvl="1" indent="172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 smtClean="0">
                <a:solidFill>
                  <a:schemeClr val="tx1"/>
                </a:solidFill>
              </a:rPr>
              <a:t>공백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한글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특수문자 금지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2~20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글자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171450" lvl="1" indent="172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아이디 중복 확인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(Ajax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이용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비밀번호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유효성 검사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228600" lvl="3" indent="2286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>
                <a:solidFill>
                  <a:schemeClr val="tx1"/>
                </a:solidFill>
              </a:rPr>
              <a:t>공백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한글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금지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4~20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글자 이내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lvl="3" indent="2286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>
                <a:solidFill>
                  <a:schemeClr val="tx1"/>
                </a:solidFill>
              </a:rPr>
              <a:t>영문</a:t>
            </a:r>
            <a:r>
              <a:rPr lang="en-US" altLang="ko-KR" sz="1200" b="1" dirty="0">
                <a:solidFill>
                  <a:schemeClr val="tx1"/>
                </a:solidFill>
              </a:rPr>
              <a:t>,</a:t>
            </a:r>
            <a:r>
              <a:rPr lang="ko-KR" altLang="en-US" sz="1200" b="1" dirty="0">
                <a:solidFill>
                  <a:schemeClr val="tx1"/>
                </a:solidFill>
              </a:rPr>
              <a:t>숫자</a:t>
            </a:r>
            <a:r>
              <a:rPr lang="en-US" altLang="ko-KR" sz="1200" b="1" dirty="0">
                <a:solidFill>
                  <a:schemeClr val="tx1"/>
                </a:solidFill>
              </a:rPr>
              <a:t>,</a:t>
            </a:r>
            <a:r>
              <a:rPr lang="ko-KR" altLang="en-US" sz="1200" b="1" dirty="0">
                <a:solidFill>
                  <a:schemeClr val="tx1"/>
                </a:solidFill>
              </a:rPr>
              <a:t>특수문자 혼합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입력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이름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400050" lvl="1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 smtClean="0">
                <a:solidFill>
                  <a:schemeClr val="tx1"/>
                </a:solidFill>
              </a:rPr>
              <a:t>공백 금지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2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글자 이상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한글만 입력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생일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400050" lvl="1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smtClean="0">
                <a:solidFill>
                  <a:schemeClr val="tx1"/>
                </a:solidFill>
              </a:rPr>
              <a:t>jQueryUI DatePlcker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이용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이메일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lvl="1" indent="2286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 err="1" smtClean="0">
                <a:solidFill>
                  <a:schemeClr val="tx1"/>
                </a:solidFill>
              </a:rPr>
              <a:t>정규표현식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패턴 검사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lvl="1" indent="2286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이메일 중복 확인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(Ajax)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전화번호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정규표현식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패턴 검사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50755" y="168926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②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52745" y="127870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①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48374" y="215645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③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797969" y="1397793"/>
            <a:ext cx="1557337" cy="1619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2350248" y="256689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④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358475" y="3369833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⑤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358475" y="381274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⑥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797969" y="1831310"/>
            <a:ext cx="1557337" cy="1713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44" name="직사각형 43"/>
          <p:cNvSpPr/>
          <p:nvPr/>
        </p:nvSpPr>
        <p:spPr>
          <a:xfrm>
            <a:off x="2795588" y="2274223"/>
            <a:ext cx="1557337" cy="1713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45" name="직사각형 44"/>
          <p:cNvSpPr/>
          <p:nvPr/>
        </p:nvSpPr>
        <p:spPr>
          <a:xfrm>
            <a:off x="2797969" y="2717136"/>
            <a:ext cx="1557337" cy="1713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46" name="직사각형 45"/>
          <p:cNvSpPr/>
          <p:nvPr/>
        </p:nvSpPr>
        <p:spPr>
          <a:xfrm>
            <a:off x="2797969" y="3488470"/>
            <a:ext cx="1557337" cy="1713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47" name="직사각형 46"/>
          <p:cNvSpPr/>
          <p:nvPr/>
        </p:nvSpPr>
        <p:spPr>
          <a:xfrm>
            <a:off x="2833689" y="3926620"/>
            <a:ext cx="1478756" cy="1713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</p:spTree>
    <p:extLst>
      <p:ext uri="{BB962C8B-B14F-4D97-AF65-F5344CB8AC3E}">
        <p14:creationId xmlns:p14="http://schemas.microsoft.com/office/powerpoint/2010/main" val="119743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387" y="3478702"/>
            <a:ext cx="2025550" cy="142329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98" y="3405811"/>
            <a:ext cx="1984709" cy="142329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17" y="595723"/>
            <a:ext cx="4046728" cy="273709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11. UI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시연 및 핵심기능 </a:t>
            </a:r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–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로그인 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19</a:t>
              </a:r>
              <a:endParaRPr lang="ko-KR" altLang="en-US" dirty="0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5648400" y="331200"/>
            <a:ext cx="3153600" cy="44712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로고를 클릭하면 메인화면으로 이동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비밀번호를 잊었을 경우 클릭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간편하게 회원가입 페이지로 전환 버튼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아이디 입력 후 컨트롤러에 요청 전송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아이디가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DB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에 존재하면 비밀번호를 출력한다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  <a:endParaRPr lang="ko-KR" altLang="en-US" sz="1200" b="1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58063" y="2145308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②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12099" y="98440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①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85302" y="2699061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③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306422" y="949136"/>
            <a:ext cx="846228" cy="5143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784144" y="4145339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④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984978" y="4196889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⑤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98497" y="2501900"/>
            <a:ext cx="655728" cy="1905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23" name="직사각형 22"/>
          <p:cNvSpPr/>
          <p:nvPr/>
        </p:nvSpPr>
        <p:spPr>
          <a:xfrm>
            <a:off x="1306422" y="2765395"/>
            <a:ext cx="846228" cy="1905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24" name="직사각형 23"/>
          <p:cNvSpPr/>
          <p:nvPr/>
        </p:nvSpPr>
        <p:spPr>
          <a:xfrm>
            <a:off x="854998" y="3405811"/>
            <a:ext cx="1984709" cy="14232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653" y="4419436"/>
            <a:ext cx="1501823" cy="3416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3068387" y="3478702"/>
            <a:ext cx="2025550" cy="14232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cxnSp>
        <p:nvCxnSpPr>
          <p:cNvPr id="12" name="구부러진 연결선 11"/>
          <p:cNvCxnSpPr>
            <a:stCxn id="22" idx="1"/>
            <a:endCxn id="24" idx="1"/>
          </p:cNvCxnSpPr>
          <p:nvPr/>
        </p:nvCxnSpPr>
        <p:spPr>
          <a:xfrm rot="10800000" flipV="1">
            <a:off x="854999" y="2597150"/>
            <a:ext cx="543499" cy="1520310"/>
          </a:xfrm>
          <a:prstGeom prst="curvedConnector3">
            <a:avLst>
              <a:gd name="adj1" fmla="val 142061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24" idx="3"/>
          </p:cNvCxnSpPr>
          <p:nvPr/>
        </p:nvCxnSpPr>
        <p:spPr>
          <a:xfrm>
            <a:off x="2839707" y="4117460"/>
            <a:ext cx="213523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01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" name="Google Shape;1556;p105"/>
          <p:cNvPicPr preferRelativeResize="0"/>
          <p:nvPr/>
        </p:nvPicPr>
        <p:blipFill rotWithShape="1">
          <a:blip r:embed="rId3">
            <a:alphaModFix/>
          </a:blip>
          <a:srcRect l="25000" r="25000"/>
          <a:stretch/>
        </p:blipFill>
        <p:spPr>
          <a:xfrm>
            <a:off x="4572007" y="-14862"/>
            <a:ext cx="4598424" cy="5173224"/>
          </a:xfrm>
          <a:prstGeom prst="rect">
            <a:avLst/>
          </a:prstGeom>
          <a:noFill/>
          <a:ln>
            <a:noFill/>
          </a:ln>
        </p:spPr>
      </p:pic>
      <p:sp>
        <p:nvSpPr>
          <p:cNvPr id="1557" name="Google Shape;1557;p105"/>
          <p:cNvSpPr/>
          <p:nvPr/>
        </p:nvSpPr>
        <p:spPr>
          <a:xfrm>
            <a:off x="2871175" y="357561"/>
            <a:ext cx="5559600" cy="448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1559" name="Google Shape;1559;p105"/>
          <p:cNvSpPr txBox="1">
            <a:spLocks noGrp="1"/>
          </p:cNvSpPr>
          <p:nvPr>
            <p:ph type="title"/>
          </p:nvPr>
        </p:nvSpPr>
        <p:spPr>
          <a:xfrm>
            <a:off x="491400" y="1929600"/>
            <a:ext cx="22677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INDEX</a:t>
            </a:r>
            <a:endParaRPr dirty="0"/>
          </a:p>
        </p:txBody>
      </p:sp>
      <p:grpSp>
        <p:nvGrpSpPr>
          <p:cNvPr id="1560" name="Google Shape;1560;p105"/>
          <p:cNvGrpSpPr/>
          <p:nvPr/>
        </p:nvGrpSpPr>
        <p:grpSpPr>
          <a:xfrm>
            <a:off x="4574899" y="101275"/>
            <a:ext cx="4469422" cy="4935100"/>
            <a:chOff x="4571486" y="101275"/>
            <a:chExt cx="4473000" cy="4935100"/>
          </a:xfrm>
        </p:grpSpPr>
        <p:cxnSp>
          <p:nvCxnSpPr>
            <p:cNvPr id="1561" name="Google Shape;1561;p105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2" name="Google Shape;1562;p105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3" name="Google Shape;1563;p105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49792"/>
              </p:ext>
            </p:extLst>
          </p:nvPr>
        </p:nvGraphicFramePr>
        <p:xfrm>
          <a:off x="3206378" y="584970"/>
          <a:ext cx="4889194" cy="4114800"/>
        </p:xfrm>
        <a:graphic>
          <a:graphicData uri="http://schemas.openxmlformats.org/drawingml/2006/table">
            <a:tbl>
              <a:tblPr firstRow="1" bandRow="1">
                <a:tableStyleId>{8C91C53E-0ACD-437B-B9B6-6A7FAF5E502B}</a:tableStyleId>
              </a:tblPr>
              <a:tblGrid>
                <a:gridCol w="2444597">
                  <a:extLst>
                    <a:ext uri="{9D8B030D-6E8A-4147-A177-3AD203B41FA5}">
                      <a16:colId xmlns:a16="http://schemas.microsoft.com/office/drawing/2014/main" val="408780671"/>
                    </a:ext>
                  </a:extLst>
                </a:gridCol>
                <a:gridCol w="2444597">
                  <a:extLst>
                    <a:ext uri="{9D8B030D-6E8A-4147-A177-3AD203B41FA5}">
                      <a16:colId xmlns:a16="http://schemas.microsoft.com/office/drawing/2014/main" val="6720612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계획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Clr>
                          <a:schemeClr val="bg1"/>
                        </a:buClr>
                        <a:buFont typeface="+mj-lt"/>
                        <a:buNone/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1. 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주제 및 목적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buClr>
                          <a:schemeClr val="bg1"/>
                        </a:buClr>
                        <a:buFont typeface="+mj-lt"/>
                        <a:buNone/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2. 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개발환경 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개발 리소스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)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buClr>
                          <a:schemeClr val="bg1"/>
                        </a:buClr>
                        <a:buFont typeface="+mj-lt"/>
                        <a:buNone/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3. 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작업 분할 구조도 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(WBS)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buClr>
                          <a:schemeClr val="bg1"/>
                        </a:buClr>
                        <a:buFont typeface="+mj-lt"/>
                        <a:buNone/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4. </a:t>
                      </a:r>
                      <a:r>
                        <a:rPr lang="ko-KR" altLang="en-US" sz="1200" dirty="0" err="1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작업일정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5690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분석 및 설계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5. 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요구사항 분석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6. </a:t>
                      </a:r>
                      <a:r>
                        <a:rPr lang="ko-KR" altLang="en-US" sz="1200" dirty="0" err="1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유스케이스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 다이어그램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(Usecase</a:t>
                      </a:r>
                      <a:r>
                        <a:rPr lang="en-US" altLang="ko-KR" sz="1200" baseline="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 Diagram)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7. 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순차다이어그램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(Sequence</a:t>
                      </a:r>
                      <a:r>
                        <a:rPr lang="en-US" altLang="ko-KR" sz="1200" baseline="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 Diagram)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8. </a:t>
                      </a:r>
                      <a:r>
                        <a:rPr lang="ko-KR" altLang="en-US" sz="1200" dirty="0" err="1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기능정의서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9. Db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설계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(ERD)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631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구현 및 테스트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10. Project</a:t>
                      </a:r>
                      <a:r>
                        <a:rPr lang="en-US" altLang="ko-KR" sz="1200" baseline="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 source Explore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aseline="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11. UI </a:t>
                      </a:r>
                      <a:r>
                        <a:rPr lang="ko-KR" altLang="en-US" sz="1200" baseline="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시연 및 핵심 기능</a:t>
                      </a:r>
                      <a:endParaRPr lang="en-US" altLang="ko-KR" sz="1200" baseline="0" dirty="0" smtClean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aseline="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12. </a:t>
                      </a:r>
                      <a:r>
                        <a:rPr lang="ko-KR" altLang="en-US" sz="1200" baseline="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차후 개발 내용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069147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78" y="688461"/>
            <a:ext cx="1598786" cy="6272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313" y="900148"/>
            <a:ext cx="1755143" cy="4155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00" y="1566999"/>
            <a:ext cx="2055960" cy="30357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1566999"/>
            <a:ext cx="2622550" cy="303578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11. UI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시연 및 핵심기능 </a:t>
            </a:r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–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사용자 정보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20</a:t>
              </a:r>
              <a:endParaRPr lang="ko-KR" altLang="en-US" dirty="0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5648400" y="331200"/>
            <a:ext cx="3153600" cy="44712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로그인 후 헤더 인터페이스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정보수정 및 로그아웃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사용자 이름을 표시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현 비밀번호를 맞게 작성해야 정보수정 가능한 유효성 검사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새 비밀번호는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미입력시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기존 비밀번호 유지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err="1" smtClean="0">
                <a:solidFill>
                  <a:schemeClr val="tx1"/>
                </a:solidFill>
              </a:rPr>
              <a:t>마이메뉴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사용자의 최근 작성한 자유게시판 글 목록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댓글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평점 등을 한눈에 확인 할 수 있다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회원탈퇴 후에는 해당 회원이 작성했던 글이나 평점도 한꺼번에 삭제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endParaRPr lang="ko-KR" altLang="en-US" sz="1200" b="1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68298" y="237169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②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7429" y="408253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①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39529" y="1851044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③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10844" y="628650"/>
            <a:ext cx="1025856" cy="7429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26" name="직사각형 25"/>
          <p:cNvSpPr/>
          <p:nvPr/>
        </p:nvSpPr>
        <p:spPr>
          <a:xfrm>
            <a:off x="3482974" y="942976"/>
            <a:ext cx="606425" cy="2413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32" name="직사각형 31"/>
          <p:cNvSpPr/>
          <p:nvPr/>
        </p:nvSpPr>
        <p:spPr>
          <a:xfrm>
            <a:off x="510844" y="2341939"/>
            <a:ext cx="1677420" cy="5907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33" name="직사각형 32"/>
          <p:cNvSpPr/>
          <p:nvPr/>
        </p:nvSpPr>
        <p:spPr>
          <a:xfrm>
            <a:off x="4686300" y="4152900"/>
            <a:ext cx="292868" cy="2476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34" name="직사각형 33"/>
          <p:cNvSpPr/>
          <p:nvPr/>
        </p:nvSpPr>
        <p:spPr>
          <a:xfrm>
            <a:off x="2546535" y="1900552"/>
            <a:ext cx="2464852" cy="20010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cxnSp>
        <p:nvCxnSpPr>
          <p:cNvPr id="16" name="구부러진 연결선 15"/>
          <p:cNvCxnSpPr>
            <a:stCxn id="26" idx="2"/>
          </p:cNvCxnSpPr>
          <p:nvPr/>
        </p:nvCxnSpPr>
        <p:spPr>
          <a:xfrm rot="5400000">
            <a:off x="3185956" y="1300321"/>
            <a:ext cx="716276" cy="484187"/>
          </a:xfrm>
          <a:prstGeom prst="curved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264889" y="403507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④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54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169" y="592019"/>
            <a:ext cx="2743254" cy="392433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" y="592019"/>
            <a:ext cx="2570080" cy="39243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11. UI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시연 및 핵심기능 </a:t>
            </a:r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–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영화 리스트 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21</a:t>
              </a:r>
              <a:endParaRPr lang="ko-KR" altLang="en-US" dirty="0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5646421" y="332646"/>
            <a:ext cx="3154680" cy="4469604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영화 리스트는 현재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상영작이나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개봉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예정작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두가지로 나뉜다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  <a:br>
              <a:rPr lang="en-US" altLang="ko-KR" sz="1200" b="1" dirty="0" smtClean="0">
                <a:solidFill>
                  <a:schemeClr val="tx1"/>
                </a:solidFill>
              </a:rPr>
            </a:br>
            <a:r>
              <a:rPr lang="ko-KR" altLang="en-US" sz="1200" b="1" dirty="0" smtClean="0">
                <a:solidFill>
                  <a:schemeClr val="tx1"/>
                </a:solidFill>
              </a:rPr>
              <a:t>이미지나 텍스트를 클릭하면 영화 상세보기 페이지로 이동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회원이 등록한 평점을 집계해서 평균 평점을 통계로 출력한다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  <a:br>
              <a:rPr lang="en-US" altLang="ko-KR" sz="1200" b="1" dirty="0" smtClean="0">
                <a:solidFill>
                  <a:schemeClr val="tx1"/>
                </a:solidFill>
              </a:rPr>
            </a:br>
            <a:r>
              <a:rPr lang="en-US" altLang="ko-KR" sz="1200" b="1" dirty="0" smtClean="0">
                <a:solidFill>
                  <a:schemeClr val="tx1"/>
                </a:solidFill>
              </a:rPr>
              <a:t>Bootstrap-star-rating API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이용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개봉 예정 목록은 남은 개봉 일을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/>
            </a:r>
            <a:br>
              <a:rPr lang="en-US" altLang="ko-KR" sz="1200" b="1" dirty="0" smtClean="0">
                <a:solidFill>
                  <a:schemeClr val="tx1"/>
                </a:solidFill>
              </a:rPr>
            </a:br>
            <a:r>
              <a:rPr lang="en-US" altLang="ko-KR" sz="1200" b="1" dirty="0" err="1" smtClean="0">
                <a:solidFill>
                  <a:schemeClr val="tx1"/>
                </a:solidFill>
              </a:rPr>
              <a:t>d-day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로 보여진다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094942" y="1099274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②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7988" y="951314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①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875627" y="1099274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③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949068" y="1466556"/>
            <a:ext cx="496584" cy="3449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18" name="직사각형 17"/>
          <p:cNvSpPr/>
          <p:nvPr/>
        </p:nvSpPr>
        <p:spPr>
          <a:xfrm>
            <a:off x="4630355" y="1491061"/>
            <a:ext cx="496584" cy="3449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19" name="직사각형 18"/>
          <p:cNvSpPr/>
          <p:nvPr/>
        </p:nvSpPr>
        <p:spPr>
          <a:xfrm>
            <a:off x="767182" y="1333960"/>
            <a:ext cx="877385" cy="6662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</p:spTree>
    <p:extLst>
      <p:ext uri="{BB962C8B-B14F-4D97-AF65-F5344CB8AC3E}">
        <p14:creationId xmlns:p14="http://schemas.microsoft.com/office/powerpoint/2010/main" val="15290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762000" y="534608"/>
            <a:ext cx="4198587" cy="4286692"/>
            <a:chOff x="753504" y="558554"/>
            <a:chExt cx="3324587" cy="421049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504" y="558554"/>
              <a:ext cx="3324587" cy="156325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504" y="2121030"/>
              <a:ext cx="3324587" cy="118652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504" y="3306772"/>
              <a:ext cx="3324587" cy="1462274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11. UI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시연 및 핵심기능 </a:t>
            </a:r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–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영화 상세보기 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22</a:t>
              </a:r>
              <a:endParaRPr lang="ko-KR" altLang="en-US" dirty="0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5646421" y="332646"/>
            <a:ext cx="3154680" cy="4469604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영화 상세정보를 한눈에 확인 가능하다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인물들의 역할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배역을 출력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해당 영화의 예고편들을 리스트 보여준다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로그인한 회원이라면 평점을 등록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수정 할 수 있다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  <a:br>
              <a:rPr lang="en-US" altLang="ko-KR" sz="1200" b="1" dirty="0" smtClean="0">
                <a:solidFill>
                  <a:schemeClr val="tx1"/>
                </a:solidFill>
              </a:rPr>
            </a:br>
            <a:r>
              <a:rPr lang="ko-KR" altLang="en-US" sz="1200" b="1" dirty="0" smtClean="0">
                <a:solidFill>
                  <a:schemeClr val="tx1"/>
                </a:solidFill>
              </a:rPr>
              <a:t>관리자 또한 평점 삭제 가능</a:t>
            </a:r>
            <a:r>
              <a:rPr lang="en-US" altLang="ko-KR" sz="1200" b="1" dirty="0" smtClean="0">
                <a:solidFill>
                  <a:schemeClr val="tx1"/>
                </a:solidFill>
              </a:rPr>
              <a:t/>
            </a:r>
            <a:br>
              <a:rPr lang="en-US" altLang="ko-KR" sz="1200" b="1" dirty="0" smtClean="0">
                <a:solidFill>
                  <a:schemeClr val="tx1"/>
                </a:solidFill>
              </a:rPr>
            </a:br>
            <a:r>
              <a:rPr lang="ko-KR" altLang="en-US" sz="1200" b="1" dirty="0" smtClean="0">
                <a:solidFill>
                  <a:schemeClr val="tx1"/>
                </a:solidFill>
              </a:rPr>
              <a:t>평점 리스트는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페이징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처리된다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  <a:endParaRPr lang="ko-KR" altLang="en-US" sz="1200" b="1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39900" y="2107408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②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85511" y="106334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①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73328" y="274097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③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410449" y="723901"/>
            <a:ext cx="2904376" cy="13454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985511" y="3633089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④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481046" y="2097882"/>
            <a:ext cx="1420903" cy="5214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24" name="직사각형 23"/>
          <p:cNvSpPr/>
          <p:nvPr/>
        </p:nvSpPr>
        <p:spPr>
          <a:xfrm>
            <a:off x="1410449" y="3351307"/>
            <a:ext cx="2859926" cy="10841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26" name="직사각형 25"/>
          <p:cNvSpPr/>
          <p:nvPr/>
        </p:nvSpPr>
        <p:spPr>
          <a:xfrm>
            <a:off x="1514474" y="2640503"/>
            <a:ext cx="2644775" cy="6952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</p:spTree>
    <p:extLst>
      <p:ext uri="{BB962C8B-B14F-4D97-AF65-F5344CB8AC3E}">
        <p14:creationId xmlns:p14="http://schemas.microsoft.com/office/powerpoint/2010/main" val="270053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737" y="538470"/>
            <a:ext cx="1268629" cy="2421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50" y="646882"/>
            <a:ext cx="701967" cy="24217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206" y="810353"/>
            <a:ext cx="1179902" cy="229426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823847" y="1089191"/>
            <a:ext cx="3918714" cy="3651047"/>
            <a:chOff x="765660" y="749503"/>
            <a:chExt cx="3558028" cy="435133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322" y="749503"/>
              <a:ext cx="3553365" cy="1940508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660" y="2670961"/>
              <a:ext cx="3558028" cy="2429873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11. UI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시연 및 핵심기능 </a:t>
            </a:r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–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통합 검색 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23</a:t>
              </a:r>
              <a:endParaRPr lang="ko-KR" altLang="en-US" dirty="0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5646421" y="332646"/>
            <a:ext cx="3154680" cy="4469604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헤더 검색 기능을 이용하여 통합 검색 기능을 이용할 수 있고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검색 결과 창에서 목록을 조회한다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통합 검색은 제목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태그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예고편을 한꺼번에 검색하는 시스템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찾는 영화가 없으면 다시 검색 할 수 있는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검색창을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보여준다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 </a:t>
            </a:r>
            <a:br>
              <a:rPr lang="en-US" altLang="ko-KR" sz="1200" b="1" dirty="0" smtClean="0">
                <a:solidFill>
                  <a:schemeClr val="tx1"/>
                </a:solidFill>
              </a:rPr>
            </a:br>
            <a:r>
              <a:rPr lang="ko-KR" altLang="en-US" sz="1200" b="1" dirty="0" smtClean="0">
                <a:solidFill>
                  <a:schemeClr val="tx1"/>
                </a:solidFill>
              </a:rPr>
              <a:t>스페이스는 검색 불가능하게 막혀 있다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72284" y="66437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②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325769" y="488942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①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736549" y="345369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③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flipV="1">
            <a:off x="2395538" y="544765"/>
            <a:ext cx="3025818" cy="4746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22" name="직사각형 21"/>
          <p:cNvSpPr/>
          <p:nvPr/>
        </p:nvSpPr>
        <p:spPr>
          <a:xfrm flipV="1">
            <a:off x="1395413" y="3861375"/>
            <a:ext cx="2881312" cy="3724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14" y="592031"/>
            <a:ext cx="1811223" cy="376831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 flipV="1">
            <a:off x="193964" y="544763"/>
            <a:ext cx="1974460" cy="4746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cxnSp>
        <p:nvCxnSpPr>
          <p:cNvPr id="15" name="직선 화살표 연결선 14"/>
          <p:cNvCxnSpPr>
            <a:stCxn id="24" idx="3"/>
          </p:cNvCxnSpPr>
          <p:nvPr/>
        </p:nvCxnSpPr>
        <p:spPr>
          <a:xfrm flipV="1">
            <a:off x="2168424" y="780663"/>
            <a:ext cx="190313" cy="141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79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86" y="640612"/>
            <a:ext cx="4567903" cy="40727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11. UI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시연 및 핵심기능 </a:t>
            </a:r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–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영화 순위 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24</a:t>
              </a:r>
              <a:endParaRPr lang="ko-KR" altLang="en-US" dirty="0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5646421" y="332646"/>
            <a:ext cx="3154680" cy="4469604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관람객 순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</a:t>
            </a:r>
            <a:br>
              <a:rPr lang="en-US" altLang="ko-KR" sz="1200" b="1" dirty="0" smtClean="0">
                <a:solidFill>
                  <a:schemeClr val="tx1"/>
                </a:solidFill>
              </a:rPr>
            </a:br>
            <a:r>
              <a:rPr lang="ko-KR" altLang="en-US" sz="1200" b="1" dirty="0" err="1" smtClean="0">
                <a:solidFill>
                  <a:schemeClr val="tx1"/>
                </a:solidFill>
              </a:rPr>
              <a:t>평점순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현재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상영작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),</a:t>
            </a:r>
            <a:r>
              <a:rPr lang="en-US" altLang="ko-KR" sz="1200" b="1" dirty="0">
                <a:solidFill>
                  <a:schemeClr val="tx1"/>
                </a:solidFill>
              </a:rPr>
              <a:t/>
            </a:r>
            <a:br>
              <a:rPr lang="en-US" altLang="ko-KR" sz="1200" b="1" dirty="0">
                <a:solidFill>
                  <a:schemeClr val="tx1"/>
                </a:solidFill>
              </a:rPr>
            </a:br>
            <a:r>
              <a:rPr lang="ko-KR" altLang="en-US" sz="1200" b="1" dirty="0" err="1" smtClean="0">
                <a:solidFill>
                  <a:schemeClr val="tx1"/>
                </a:solidFill>
              </a:rPr>
              <a:t>평점순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모든 영화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),</a:t>
            </a:r>
            <a:br>
              <a:rPr lang="en-US" altLang="ko-KR" sz="1200" b="1" dirty="0" smtClean="0">
                <a:solidFill>
                  <a:schemeClr val="tx1"/>
                </a:solidFill>
              </a:rPr>
            </a:br>
            <a:r>
              <a:rPr lang="ko-KR" altLang="en-US" sz="1200" b="1" dirty="0" smtClean="0">
                <a:solidFill>
                  <a:schemeClr val="tx1"/>
                </a:solidFill>
              </a:rPr>
              <a:t>순서로 영화 순위를 확인 할 수 있다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영화 타이틀을 클릭하면 해당 영화 상세보기 페이지로 이동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200" b="1" dirty="0">
                <a:solidFill>
                  <a:schemeClr val="tx1"/>
                </a:solidFill>
              </a:rPr>
              <a:t>Bootstrap-star-rating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API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를 사용해서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별모양으로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평점을 한눈에 볼 수 있다</a:t>
            </a:r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61903" y="2136429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②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95254" y="1159209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①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85767" y="1697459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③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326449" y="1571958"/>
            <a:ext cx="1219902" cy="2116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17" name="직사각형 16"/>
          <p:cNvSpPr/>
          <p:nvPr/>
        </p:nvSpPr>
        <p:spPr>
          <a:xfrm>
            <a:off x="1154998" y="2077916"/>
            <a:ext cx="2210501" cy="27243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18" name="직사각형 17"/>
          <p:cNvSpPr/>
          <p:nvPr/>
        </p:nvSpPr>
        <p:spPr>
          <a:xfrm>
            <a:off x="3919359" y="2097569"/>
            <a:ext cx="525642" cy="27046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</p:spTree>
    <p:extLst>
      <p:ext uri="{BB962C8B-B14F-4D97-AF65-F5344CB8AC3E}">
        <p14:creationId xmlns:p14="http://schemas.microsoft.com/office/powerpoint/2010/main" val="117224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626" y="2845495"/>
            <a:ext cx="2527395" cy="21129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48" y="2880658"/>
            <a:ext cx="2621300" cy="196677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29" y="556541"/>
            <a:ext cx="4545871" cy="22662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11. UI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시연 및 핵심기능 </a:t>
            </a:r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–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자유게시판 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25</a:t>
              </a:r>
              <a:endParaRPr lang="ko-KR" altLang="en-US" dirty="0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5646421" y="332646"/>
            <a:ext cx="3154680" cy="4469604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자유게시판은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답변글과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댓글 기능을 지원하고 댓글 개수도 제목에서 확인 가능하다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  <a:br>
              <a:rPr lang="en-US" altLang="ko-KR" sz="1200" b="1" dirty="0" smtClean="0">
                <a:solidFill>
                  <a:schemeClr val="tx1"/>
                </a:solidFill>
              </a:rPr>
            </a:br>
            <a:r>
              <a:rPr lang="ko-KR" altLang="en-US" sz="1200" b="1" dirty="0" smtClean="0">
                <a:solidFill>
                  <a:schemeClr val="tx1"/>
                </a:solidFill>
              </a:rPr>
              <a:t>조회수가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10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이상일 경우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hot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이미지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검색 시스템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: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전체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제목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내용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작성자 분류로 검색을 세분화 시킬 수 있다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게시판 글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댓글 모두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페이징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처리 된다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작성한 글이나 댓글이 사용자 본인이라면 수정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삭제가 가능</a:t>
            </a:r>
            <a:r>
              <a:rPr lang="en-US" altLang="ko-KR" sz="1200" b="1" dirty="0" smtClean="0">
                <a:solidFill>
                  <a:schemeClr val="tx1"/>
                </a:solidFill>
              </a:rPr>
              <a:t/>
            </a:r>
            <a:br>
              <a:rPr lang="en-US" altLang="ko-KR" sz="1200" b="1" dirty="0" smtClean="0">
                <a:solidFill>
                  <a:schemeClr val="tx1"/>
                </a:solidFill>
              </a:rPr>
            </a:br>
            <a:r>
              <a:rPr lang="ko-KR" altLang="en-US" sz="1200" b="1" dirty="0" smtClean="0">
                <a:solidFill>
                  <a:schemeClr val="tx1"/>
                </a:solidFill>
              </a:rPr>
              <a:t>또는 관리자 임의로 삭제 가능하다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글쓰기는 오픈소스 라이브러리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summerNoteEdit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를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이용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 </a:t>
            </a:r>
            <a:br>
              <a:rPr lang="en-US" altLang="ko-KR" sz="1200" b="1" dirty="0" smtClean="0">
                <a:solidFill>
                  <a:schemeClr val="tx1"/>
                </a:solidFill>
              </a:rPr>
            </a:br>
            <a:r>
              <a:rPr lang="ko-KR" altLang="en-US" sz="1200" b="1" dirty="0" smtClean="0">
                <a:solidFill>
                  <a:schemeClr val="tx1"/>
                </a:solidFill>
              </a:rPr>
              <a:t>파일 첨부 기능을 지원한다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endParaRPr lang="ko-KR" altLang="en-US" sz="1200" b="1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90915" y="2279089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②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670342" y="1197709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①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946764" y="205099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③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70175" y="2451100"/>
            <a:ext cx="533400" cy="1651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759004" y="3292184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④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758913" y="2967868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⑤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2" name="구부러진 연결선 11"/>
          <p:cNvCxnSpPr/>
          <p:nvPr/>
        </p:nvCxnSpPr>
        <p:spPr>
          <a:xfrm rot="16200000" flipH="1">
            <a:off x="1250815" y="2437953"/>
            <a:ext cx="563908" cy="321501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200150" y="1597819"/>
            <a:ext cx="940384" cy="1309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26" name="직사각형 25"/>
          <p:cNvSpPr/>
          <p:nvPr/>
        </p:nvSpPr>
        <p:spPr>
          <a:xfrm>
            <a:off x="2198233" y="2640354"/>
            <a:ext cx="471942" cy="1651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28" name="직사각형 27"/>
          <p:cNvSpPr/>
          <p:nvPr/>
        </p:nvSpPr>
        <p:spPr>
          <a:xfrm>
            <a:off x="457661" y="3692294"/>
            <a:ext cx="2594565" cy="11551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32" name="직사각형 31"/>
          <p:cNvSpPr/>
          <p:nvPr/>
        </p:nvSpPr>
        <p:spPr>
          <a:xfrm>
            <a:off x="3084404" y="3367978"/>
            <a:ext cx="2507871" cy="13493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</p:spTree>
    <p:extLst>
      <p:ext uri="{BB962C8B-B14F-4D97-AF65-F5344CB8AC3E}">
        <p14:creationId xmlns:p14="http://schemas.microsoft.com/office/powerpoint/2010/main" val="101156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29" y="613502"/>
            <a:ext cx="4569094" cy="400755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11. UI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시연 및 핵심기능 </a:t>
            </a:r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– </a:t>
            </a:r>
            <a:r>
              <a:rPr lang="ko-KR" altLang="en-US" sz="1800" b="1" dirty="0" err="1" smtClean="0">
                <a:solidFill>
                  <a:schemeClr val="tx1"/>
                </a:solidFill>
                <a:latin typeface="+mj-ea"/>
                <a:ea typeface="+mj-ea"/>
              </a:rPr>
              <a:t>평점리스트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26</a:t>
              </a:r>
              <a:endParaRPr lang="ko-KR" altLang="en-US" dirty="0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5646421" y="332646"/>
            <a:ext cx="3154680" cy="4469604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200" b="1" dirty="0" smtClean="0">
                <a:solidFill>
                  <a:schemeClr val="tx1"/>
                </a:solidFill>
              </a:rPr>
              <a:t>bootstrap-select API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를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이용</a:t>
            </a:r>
            <a:r>
              <a:rPr lang="en-US" altLang="ko-KR" sz="1200" b="1" dirty="0" smtClean="0">
                <a:solidFill>
                  <a:schemeClr val="tx1"/>
                </a:solidFill>
              </a:rPr>
              <a:t/>
            </a:r>
            <a:br>
              <a:rPr lang="en-US" altLang="ko-KR" sz="1200" b="1" dirty="0" smtClean="0">
                <a:solidFill>
                  <a:schemeClr val="tx1"/>
                </a:solidFill>
              </a:rPr>
            </a:br>
            <a:r>
              <a:rPr lang="ko-KR" altLang="en-US" sz="1200" b="1" dirty="0" smtClean="0">
                <a:solidFill>
                  <a:schemeClr val="tx1"/>
                </a:solidFill>
              </a:rPr>
              <a:t>키워드 검색이 가능한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select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박스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로그인 중 이 페이지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접근시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영화를 고른 후에는 해당 영화의 평점을 작성 가능하고 본인의 평점은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/>
            </a:r>
            <a:br>
              <a:rPr lang="en-US" altLang="ko-KR" sz="1200" b="1" dirty="0" smtClean="0">
                <a:solidFill>
                  <a:schemeClr val="tx1"/>
                </a:solidFill>
              </a:rPr>
            </a:br>
            <a:r>
              <a:rPr lang="ko-KR" altLang="en-US" sz="1200" b="1" dirty="0" smtClean="0">
                <a:solidFill>
                  <a:schemeClr val="tx1"/>
                </a:solidFill>
              </a:rPr>
              <a:t>수정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삭제가 가능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err="1" smtClean="0">
                <a:solidFill>
                  <a:schemeClr val="tx1"/>
                </a:solidFill>
              </a:rPr>
              <a:t>페이징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시스템을 지원한다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endParaRPr lang="ko-KR" altLang="en-US" sz="1200" b="1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3256" y="37591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②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662200" y="176326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①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69137" y="408619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③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103346" y="2051050"/>
            <a:ext cx="817653" cy="4972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17" name="직사각형 16"/>
          <p:cNvSpPr/>
          <p:nvPr/>
        </p:nvSpPr>
        <p:spPr>
          <a:xfrm>
            <a:off x="826996" y="4159250"/>
            <a:ext cx="449353" cy="254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18" name="직사각형 17"/>
          <p:cNvSpPr/>
          <p:nvPr/>
        </p:nvSpPr>
        <p:spPr>
          <a:xfrm>
            <a:off x="2810283" y="4340859"/>
            <a:ext cx="332968" cy="2168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</p:spTree>
    <p:extLst>
      <p:ext uri="{BB962C8B-B14F-4D97-AF65-F5344CB8AC3E}">
        <p14:creationId xmlns:p14="http://schemas.microsoft.com/office/powerpoint/2010/main" val="204716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71" y="560018"/>
            <a:ext cx="2507133" cy="8053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437" y="1475592"/>
            <a:ext cx="3909334" cy="325045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11. UI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시연 및 핵심기능 </a:t>
            </a:r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–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관리자 로그인 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27</a:t>
              </a:r>
              <a:endParaRPr lang="ko-KR" altLang="en-US" dirty="0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5646421" y="332646"/>
            <a:ext cx="3154680" cy="4469604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관리자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로그인은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푸터에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숨겨져 있다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  <a:br>
              <a:rPr lang="en-US" altLang="ko-KR" sz="1200" b="1" dirty="0" smtClean="0">
                <a:solidFill>
                  <a:schemeClr val="tx1"/>
                </a:solidFill>
              </a:rPr>
            </a:br>
            <a:r>
              <a:rPr lang="ko-KR" altLang="en-US" sz="1200" b="1" dirty="0" smtClean="0">
                <a:solidFill>
                  <a:schemeClr val="tx1"/>
                </a:solidFill>
              </a:rPr>
              <a:t>정해진 관리자 아이디와 비밀번호로 로그인 가능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관리자는 전체 회원 목록을 조회 할 수 있고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페이징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회원 검색 기능을 제공한다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  <a:br>
              <a:rPr lang="en-US" altLang="ko-KR" sz="1200" b="1" dirty="0" smtClean="0">
                <a:solidFill>
                  <a:schemeClr val="tx1"/>
                </a:solidFill>
              </a:rPr>
            </a:br>
            <a:r>
              <a:rPr lang="ko-KR" altLang="en-US" sz="1200" b="1" dirty="0" smtClean="0">
                <a:solidFill>
                  <a:schemeClr val="tx1"/>
                </a:solidFill>
              </a:rPr>
              <a:t>회원을 클릭하면 해당 회원의 최근 글 내역을 확인 할 수 있다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  <a:endParaRPr lang="ko-KR" altLang="en-US" sz="1200" b="1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139807" y="338769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②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78414" y="924498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①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831114" y="1255391"/>
            <a:ext cx="331186" cy="1384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17" name="직사각형 16"/>
          <p:cNvSpPr/>
          <p:nvPr/>
        </p:nvSpPr>
        <p:spPr>
          <a:xfrm>
            <a:off x="2772030" y="3587750"/>
            <a:ext cx="1057020" cy="2868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</p:spTree>
    <p:extLst>
      <p:ext uri="{BB962C8B-B14F-4D97-AF65-F5344CB8AC3E}">
        <p14:creationId xmlns:p14="http://schemas.microsoft.com/office/powerpoint/2010/main" val="360573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88" y="834706"/>
            <a:ext cx="3927490" cy="47168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64" y="1373383"/>
            <a:ext cx="2591646" cy="306011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11. UI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시연 및 핵심기능 </a:t>
            </a:r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–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관리자 등록 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28</a:t>
              </a:r>
              <a:endParaRPr lang="ko-KR" altLang="en-US" dirty="0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5646421" y="332646"/>
            <a:ext cx="3154680" cy="4469604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관리자는 등록 페이지에서 영화나 태그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트레일러 등을 한번에 등록 할 수 있다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관련 버튼을 클릭하면 해당 입력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form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을 나타내는 창을 띄운다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82072" y="20446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②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787703" y="44983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①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769574" y="901700"/>
            <a:ext cx="459275" cy="2285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17" name="직사각형 16"/>
          <p:cNvSpPr/>
          <p:nvPr/>
        </p:nvSpPr>
        <p:spPr>
          <a:xfrm>
            <a:off x="1103063" y="2444750"/>
            <a:ext cx="878955" cy="1734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661" y="1572372"/>
            <a:ext cx="2129239" cy="2523378"/>
          </a:xfrm>
          <a:prstGeom prst="rect">
            <a:avLst/>
          </a:prstGeom>
        </p:spPr>
      </p:pic>
      <p:cxnSp>
        <p:nvCxnSpPr>
          <p:cNvPr id="13" name="직선 화살표 연결선 12"/>
          <p:cNvCxnSpPr>
            <a:stCxn id="17" idx="3"/>
          </p:cNvCxnSpPr>
          <p:nvPr/>
        </p:nvCxnSpPr>
        <p:spPr>
          <a:xfrm flipV="1">
            <a:off x="1982018" y="2444750"/>
            <a:ext cx="1057643" cy="8670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3036298" y="1572372"/>
            <a:ext cx="2132602" cy="25233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</p:spTree>
    <p:extLst>
      <p:ext uri="{BB962C8B-B14F-4D97-AF65-F5344CB8AC3E}">
        <p14:creationId xmlns:p14="http://schemas.microsoft.com/office/powerpoint/2010/main" val="342247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57" y="848019"/>
            <a:ext cx="4965547" cy="347702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11. UI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시연 및 핵심기능 </a:t>
            </a:r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–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예외 페이지 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29</a:t>
              </a:r>
              <a:endParaRPr lang="ko-KR" altLang="en-US" dirty="0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5646421" y="332646"/>
            <a:ext cx="3154680" cy="4469604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에러페이지에 도달한 경우</a:t>
            </a:r>
            <a:r>
              <a:rPr lang="en-US" altLang="ko-KR" sz="1200" b="1" dirty="0" smtClean="0">
                <a:solidFill>
                  <a:schemeClr val="tx1"/>
                </a:solidFill>
              </a:rPr>
              <a:t/>
            </a:r>
            <a:br>
              <a:rPr lang="en-US" altLang="ko-KR" sz="1200" b="1" dirty="0" smtClean="0">
                <a:solidFill>
                  <a:schemeClr val="tx1"/>
                </a:solidFill>
              </a:rPr>
            </a:br>
            <a:r>
              <a:rPr lang="ko-KR" altLang="en-US" sz="1200" b="1" dirty="0" smtClean="0">
                <a:solidFill>
                  <a:schemeClr val="tx1"/>
                </a:solidFill>
              </a:rPr>
              <a:t>다른 페이지로 다시 전환 할 수 있다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24462" y="221627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①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256316" y="2338830"/>
            <a:ext cx="521424" cy="2775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</p:spTree>
    <p:extLst>
      <p:ext uri="{BB962C8B-B14F-4D97-AF65-F5344CB8AC3E}">
        <p14:creationId xmlns:p14="http://schemas.microsoft.com/office/powerpoint/2010/main" val="37059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5"/>
          <p:cNvSpPr txBox="1">
            <a:spLocks noGrp="1"/>
          </p:cNvSpPr>
          <p:nvPr>
            <p:ph type="subTitle" idx="4294967295"/>
          </p:nvPr>
        </p:nvSpPr>
        <p:spPr>
          <a:xfrm>
            <a:off x="579922" y="1381167"/>
            <a:ext cx="7877175" cy="364400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1200"/>
              </a:spcBef>
              <a:buSzPts val="1100"/>
              <a:buFont typeface="Wingdings" panose="05000000000000000000" pitchFamily="2" charset="2"/>
              <a:buChar char="l"/>
            </a:pPr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이용자</a:t>
            </a:r>
            <a:endParaRPr lang="en-US" altLang="ko-KR" sz="1600" dirty="0" smtClean="0">
              <a:latin typeface="HY헤드라인M" panose="02030600000101010101" pitchFamily="18" charset="-127"/>
              <a:ea typeface="HY헤드라인M" panose="02030600000101010101" pitchFamily="18" charset="-127"/>
              <a:cs typeface="Overpass Light"/>
              <a:sym typeface="Overpass Light"/>
            </a:endParaRPr>
          </a:p>
          <a:p>
            <a:pPr marL="742950" lvl="1" indent="-285750">
              <a:lnSpc>
                <a:spcPct val="100000"/>
              </a:lnSpc>
              <a:spcBef>
                <a:spcPts val="1200"/>
              </a:spcBef>
              <a:buSzPts val="1100"/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모든 이용자는 자유롭게 접근하여 영화 정보를 조회 할 수 있으며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,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영화 제목이나 태그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등으로 검색 가능한 편리한 검색 시스템을 지원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.</a:t>
            </a:r>
          </a:p>
          <a:p>
            <a:pPr marL="742950" lvl="1" indent="-285750">
              <a:lnSpc>
                <a:spcPct val="100000"/>
              </a:lnSpc>
              <a:spcBef>
                <a:spcPts val="1200"/>
              </a:spcBef>
              <a:buSzPts val="1100"/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영화 순위 시스템을 적용하여 관람객 순 혹은 평점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(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현재 </a:t>
            </a:r>
            <a:r>
              <a:rPr lang="ko-KR" altLang="en-US" sz="1200" dirty="0" err="1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상영작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or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모든 영화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)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 순서로 영화 차트 조회 가능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.</a:t>
            </a:r>
          </a:p>
          <a:p>
            <a:pPr marL="742950" lvl="1" indent="-285750">
              <a:lnSpc>
                <a:spcPct val="100000"/>
              </a:lnSpc>
              <a:spcBef>
                <a:spcPts val="1200"/>
              </a:spcBef>
              <a:buSzPts val="1100"/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커뮤니티 기능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[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자유게시판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]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을 제공하여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자유롭게 글을 작성하고 </a:t>
            </a:r>
            <a:r>
              <a:rPr lang="ko-KR" altLang="en-US" sz="1200" dirty="0" err="1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답변글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,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댓글을 추가 할 수 있다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.</a:t>
            </a:r>
          </a:p>
          <a:p>
            <a:pPr marL="742950" lvl="1" indent="-285750">
              <a:lnSpc>
                <a:spcPct val="100000"/>
              </a:lnSpc>
              <a:spcBef>
                <a:spcPts val="1200"/>
              </a:spcBef>
              <a:buSzPts val="1100"/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자유게시판은 파일 첨부 기능을 지원하며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,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검색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(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제목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,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내용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,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작성자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)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기능을 갖추고 있다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.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SzPts val="1100"/>
              <a:buFont typeface="Wingdings" panose="05000000000000000000" pitchFamily="2" charset="2"/>
              <a:buChar char="l"/>
            </a:pPr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관리자</a:t>
            </a:r>
            <a:endParaRPr lang="en-US" altLang="ko-KR" sz="1600" dirty="0" smtClean="0">
              <a:latin typeface="HY헤드라인M" panose="02030600000101010101" pitchFamily="18" charset="-127"/>
              <a:ea typeface="HY헤드라인M" panose="02030600000101010101" pitchFamily="18" charset="-127"/>
              <a:cs typeface="Overpass Light"/>
              <a:sym typeface="Overpass Light"/>
            </a:endParaRPr>
          </a:p>
          <a:p>
            <a:pPr marL="742950" lvl="1" indent="-285750">
              <a:lnSpc>
                <a:spcPct val="100000"/>
              </a:lnSpc>
              <a:spcBef>
                <a:spcPts val="1200"/>
              </a:spcBef>
              <a:buSzPts val="1100"/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관리자는 회원 전체 목록을 조회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,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검색 할 수 있고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,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회원 상세 페이지에서 회원의 최근 작성 글을 검사 하여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유해 게시물이라 판단되면 수정 혹은 삭제 가능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.</a:t>
            </a:r>
          </a:p>
          <a:p>
            <a:pPr marL="742950" lvl="1" indent="-285750">
              <a:lnSpc>
                <a:spcPct val="100000"/>
              </a:lnSpc>
              <a:spcBef>
                <a:spcPts val="1200"/>
              </a:spcBef>
              <a:buSzPts val="1100"/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영화 등록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,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태그 설정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,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예고편을 등록 하는 영화 관리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.  </a:t>
            </a:r>
            <a:b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</a:b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관리자의 판단 하에 폭력적인 평점 리뷰는 삭제 가능하다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.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199925" y="461768"/>
            <a:ext cx="6784510" cy="1066800"/>
          </a:xfrm>
          <a:prstGeom prst="rect">
            <a:avLst/>
          </a:prstGeom>
          <a:solidFill>
            <a:srgbClr val="373737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 본 시스템은 영화 조회 및 평점 기능과 자유게시판 시스템을 통합하여 하나의</a:t>
            </a:r>
            <a:endParaRPr lang="en-US" altLang="ko-KR" sz="1600" b="1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6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 프로그램으로 이용 및 관리할 수 있는 영화 리뷰 사이트 입니다</a:t>
            </a:r>
            <a:r>
              <a:rPr lang="en-US" altLang="ko-KR" sz="16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16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9" y="80505"/>
            <a:ext cx="293773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1.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주제 및 목적</a:t>
            </a:r>
            <a:endParaRPr lang="ko-KR" altLang="en-US" sz="18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" name="갈매기형 수장 6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8558309" y="4676883"/>
            <a:ext cx="432000" cy="432000"/>
            <a:chOff x="9350333" y="557385"/>
            <a:chExt cx="723409" cy="723409"/>
          </a:xfrm>
        </p:grpSpPr>
        <p:sp>
          <p:nvSpPr>
            <p:cNvPr id="9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554931" y="743524"/>
              <a:ext cx="314210" cy="307777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8" name="Google Shape;5308;p125"/>
          <p:cNvSpPr txBox="1">
            <a:spLocks noGrp="1"/>
          </p:cNvSpPr>
          <p:nvPr>
            <p:ph type="subTitle" idx="1"/>
          </p:nvPr>
        </p:nvSpPr>
        <p:spPr>
          <a:xfrm>
            <a:off x="625300" y="1835812"/>
            <a:ext cx="7878300" cy="25493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highlight>
                  <a:srgbClr val="FFFFFF"/>
                </a:highlight>
                <a:uFill>
                  <a:noFill/>
                </a:uFill>
                <a:latin typeface="휴먼엑스포" panose="02030504000101010101" pitchFamily="18" charset="-127"/>
                <a:ea typeface="휴먼엑스포" panose="02030504000101010101" pitchFamily="18" charset="-127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인물정보사전 구현</a:t>
            </a:r>
            <a:endParaRPr lang="en-US" altLang="ko-KR" sz="1600" dirty="0" smtClean="0">
              <a:highlight>
                <a:srgbClr val="FFFFFF"/>
              </a:highlight>
              <a:uFill>
                <a:noFill/>
              </a:uFill>
              <a:latin typeface="휴먼엑스포" panose="02030504000101010101" pitchFamily="18" charset="-127"/>
              <a:ea typeface="휴먼엑스포" panose="02030504000101010101" pitchFamily="18" charset="-127"/>
              <a:hlinkClick r:id="rId3">
                <a:extLst>
                  <a:ext uri="{A12FA001-AC4F-418D-AE19-62706E023703}">
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</a:ext>
                </a:extLst>
              </a:hlinkClick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altLang="ko-KR" sz="1600" dirty="0">
              <a:highlight>
                <a:srgbClr val="FFFFFF"/>
              </a:highlight>
              <a:uFill>
                <a:noFill/>
              </a:uFill>
              <a:latin typeface="휴먼엑스포" panose="02030504000101010101" pitchFamily="18" charset="-127"/>
              <a:ea typeface="휴먼엑스포" panose="02030504000101010101" pitchFamily="18" charset="-127"/>
              <a:hlinkClick r:id="rId3">
                <a:extLst>
                  <a:ext uri="{A12FA001-AC4F-418D-AE19-62706E023703}">
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</a:ext>
                </a:extLst>
              </a:hlinkClick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highlight>
                  <a:srgbClr val="FFFFFF"/>
                </a:highlight>
                <a:uFill>
                  <a:noFill/>
                </a:uFill>
                <a:latin typeface="휴먼엑스포" panose="02030504000101010101" pitchFamily="18" charset="-127"/>
                <a:ea typeface="휴먼엑스포" panose="02030504000101010101" pitchFamily="18" charset="-127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관리자의 영화 등록 </a:t>
            </a:r>
            <a:r>
              <a:rPr lang="ko-KR" altLang="en-US" sz="1600" dirty="0" smtClean="0">
                <a:highlight>
                  <a:srgbClr val="FFFFFF"/>
                </a:highlight>
                <a:uFill>
                  <a:noFill/>
                </a:uFill>
                <a:latin typeface="휴먼엑스포" panose="02030504000101010101" pitchFamily="18" charset="-127"/>
                <a:ea typeface="휴먼엑스포" panose="02030504000101010101" pitchFamily="18" charset="-127"/>
              </a:rPr>
              <a:t>구조 변경</a:t>
            </a:r>
            <a:r>
              <a:rPr lang="en-US" altLang="ko-KR" sz="1600" dirty="0" smtClean="0">
                <a:highlight>
                  <a:srgbClr val="FFFFFF"/>
                </a:highlight>
                <a:uFill>
                  <a:noFill/>
                </a:uFill>
                <a:latin typeface="휴먼엑스포" panose="02030504000101010101" pitchFamily="18" charset="-127"/>
                <a:ea typeface="휴먼엑스포" panose="02030504000101010101" pitchFamily="18" charset="-127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ko-KR" altLang="en-US" sz="1600" dirty="0" smtClean="0">
                <a:highlight>
                  <a:srgbClr val="FFFFFF"/>
                </a:highlight>
                <a:uFill>
                  <a:noFill/>
                </a:uFill>
                <a:latin typeface="휴먼엑스포" panose="02030504000101010101" pitchFamily="18" charset="-127"/>
                <a:ea typeface="휴먼엑스포" panose="02030504000101010101" pitchFamily="18" charset="-127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인물 </a:t>
            </a:r>
            <a:r>
              <a:rPr lang="ko-KR" altLang="en-US" sz="1600" dirty="0" smtClean="0">
                <a:highlight>
                  <a:srgbClr val="FFFFFF"/>
                </a:highlight>
                <a:uFill>
                  <a:noFill/>
                </a:uFill>
                <a:latin typeface="휴먼엑스포" panose="02030504000101010101" pitchFamily="18" charset="-127"/>
                <a:ea typeface="휴먼엑스포" panose="02030504000101010101" pitchFamily="18" charset="-127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등록 관리</a:t>
            </a:r>
            <a:endParaRPr lang="en-US" altLang="ko-KR" sz="1600" dirty="0" smtClean="0">
              <a:highlight>
                <a:srgbClr val="FFFFFF"/>
              </a:highlight>
              <a:uFill>
                <a:noFill/>
              </a:uFill>
              <a:latin typeface="휴먼엑스포" panose="02030504000101010101" pitchFamily="18" charset="-127"/>
              <a:ea typeface="휴먼엑스포" panose="02030504000101010101" pitchFamily="18" charset="-127"/>
              <a:hlinkClick r:id="rId3">
                <a:extLst>
                  <a:ext uri="{A12FA001-AC4F-418D-AE19-62706E023703}">
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</a:ext>
                </a:extLst>
              </a:hlinkClick>
            </a:endParaRPr>
          </a:p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" sz="1600" dirty="0" smtClean="0">
              <a:solidFill>
                <a:schemeClr val="dk1"/>
              </a:solidFill>
              <a:highlight>
                <a:srgbClr val="FFFFFF"/>
              </a:highlight>
              <a:uFill>
                <a:noFill/>
              </a:uFill>
              <a:latin typeface="나눔고딕코딩" panose="020D0009000000000000" pitchFamily="49" charset="-127"/>
              <a:ea typeface="휴먼엑스포" panose="02030504000101010101" pitchFamily="18" charset="-127"/>
              <a:hlinkClick r:id="rId3">
                <a:extLst>
                  <a:ext uri="{A12FA001-AC4F-418D-AE19-62706E023703}">
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</a:ext>
                </a:extLst>
              </a:hlinkClick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휴먼엑스포" panose="02030504000101010101" pitchFamily="18" charset="-127"/>
                <a:ea typeface="휴먼엑스포" panose="02030504000101010101" pitchFamily="18" charset="-127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관리자의 회원 제재 관리</a:t>
            </a:r>
            <a:endParaRPr lang="en-US" altLang="ko-KR" sz="1600" dirty="0" smtClean="0">
              <a:solidFill>
                <a:schemeClr val="dk1"/>
              </a:solidFill>
              <a:highlight>
                <a:srgbClr val="FFFFFF"/>
              </a:highlight>
              <a:uFill>
                <a:noFill/>
              </a:uFill>
              <a:latin typeface="휴먼엑스포" panose="02030504000101010101" pitchFamily="18" charset="-127"/>
              <a:ea typeface="휴먼엑스포" panose="02030504000101010101" pitchFamily="18" charset="-127"/>
              <a:hlinkClick r:id="rId4">
                <a:extLst>
                  <a:ext uri="{A12FA001-AC4F-418D-AE19-62706E023703}">
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</a:ext>
                </a:extLst>
              </a:hlinkClick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600" dirty="0">
              <a:highlight>
                <a:srgbClr val="FFFFFF"/>
              </a:highlight>
              <a:uFill>
                <a:noFill/>
              </a:uFill>
              <a:latin typeface="휴먼엑스포" panose="02030504000101010101" pitchFamily="18" charset="-127"/>
              <a:ea typeface="휴먼엑스포" panose="02030504000101010101" pitchFamily="18" charset="-127"/>
              <a:hlinkClick r:id="rId4">
                <a:extLst>
                  <a:ext uri="{A12FA001-AC4F-418D-AE19-62706E023703}">
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</a:ext>
                </a:extLst>
              </a:hlinkClick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휴먼엑스포" panose="02030504000101010101" pitchFamily="18" charset="-127"/>
                <a:ea typeface="휴먼엑스포" panose="02030504000101010101" pitchFamily="18" charset="-127"/>
              </a:rPr>
              <a:t>메인 페이지 디자인 조정</a:t>
            </a:r>
            <a:endParaRPr lang="en-US" altLang="ko-KR" sz="1600" dirty="0" smtClean="0">
              <a:solidFill>
                <a:schemeClr val="dk1"/>
              </a:solidFill>
              <a:highlight>
                <a:srgbClr val="FFFFFF"/>
              </a:highlight>
              <a:uFill>
                <a:noFill/>
              </a:u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600" dirty="0">
              <a:highlight>
                <a:srgbClr val="FFFFFF"/>
              </a:highlight>
              <a:uFill>
                <a:noFill/>
              </a:uFill>
              <a:latin typeface="휴먼엑스포" panose="02030504000101010101" pitchFamily="18" charset="-127"/>
              <a:ea typeface="휴먼엑스포" panose="02030504000101010101" pitchFamily="18" charset="-127"/>
              <a:hlinkClick r:id="rId5">
                <a:extLst>
                  <a:ext uri="{A12FA001-AC4F-418D-AE19-62706E023703}">
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</a:ext>
                </a:extLst>
              </a:hlinkClick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highlight>
                  <a:srgbClr val="FFFFFF"/>
                </a:highlight>
                <a:uFill>
                  <a:noFill/>
                </a:uFill>
                <a:latin typeface="휴먼엑스포" panose="02030504000101010101" pitchFamily="18" charset="-127"/>
                <a:ea typeface="휴먼엑스포" panose="02030504000101010101" pitchFamily="18" charset="-127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회원 등급 생성 및 아이콘 표시</a:t>
            </a:r>
            <a:endParaRPr lang="en-US" altLang="ko-KR" sz="1600" dirty="0" smtClean="0">
              <a:highlight>
                <a:srgbClr val="FFFFFF"/>
              </a:highlight>
              <a:uFill>
                <a:noFill/>
              </a:uFill>
              <a:latin typeface="휴먼엑스포" panose="02030504000101010101" pitchFamily="18" charset="-127"/>
              <a:ea typeface="휴먼엑스포" panose="02030504000101010101" pitchFamily="18" charset="-127"/>
              <a:hlinkClick r:id="rId5">
                <a:extLst>
                  <a:ext uri="{A12FA001-AC4F-418D-AE19-62706E023703}">
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</a:ext>
                </a:extLst>
              </a:hlinkClick>
            </a:endParaRPr>
          </a:p>
          <a:p>
            <a:pPr marL="298450" lvl="0" indent="-17145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highlight>
                <a:srgbClr val="FFFFFF"/>
              </a:highlight>
              <a:uFill>
                <a:noFill/>
              </a:uFill>
              <a:hlinkClick r:id="rId5">
                <a:extLst>
                  <a:ext uri="{A12FA001-AC4F-418D-AE19-62706E023703}">
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5309" name="Google Shape;5309;p125"/>
          <p:cNvSpPr txBox="1">
            <a:spLocks noGrp="1"/>
          </p:cNvSpPr>
          <p:nvPr>
            <p:ph type="title"/>
          </p:nvPr>
        </p:nvSpPr>
        <p:spPr>
          <a:xfrm>
            <a:off x="625300" y="729629"/>
            <a:ext cx="77040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1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차후 개발 계획</a:t>
            </a:r>
            <a:endParaRPr b="0" i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848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556310" y="2389454"/>
            <a:ext cx="3751038" cy="26364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5303;p124"/>
          <p:cNvSpPr txBox="1">
            <a:spLocks/>
          </p:cNvSpPr>
          <p:nvPr/>
        </p:nvSpPr>
        <p:spPr>
          <a:xfrm>
            <a:off x="2556310" y="2998589"/>
            <a:ext cx="3571500" cy="16584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>
                <a:solidFill>
                  <a:schemeClr val="bg2"/>
                </a:solidFill>
              </a:rPr>
              <a:t>shwoo1103@gmail.com</a:t>
            </a:r>
          </a:p>
          <a:p>
            <a:pPr algn="ctr"/>
            <a:r>
              <a:rPr lang="en-US" dirty="0" smtClean="0">
                <a:solidFill>
                  <a:schemeClr val="bg2"/>
                </a:solidFill>
              </a:rPr>
              <a:t> </a:t>
            </a:r>
          </a:p>
          <a:p>
            <a:pPr algn="ctr"/>
            <a:r>
              <a:rPr lang="en-US" dirty="0" smtClean="0">
                <a:solidFill>
                  <a:schemeClr val="bg2"/>
                </a:solidFill>
              </a:rPr>
              <a:t>+82  010 6344 4081</a:t>
            </a:r>
          </a:p>
          <a:p>
            <a:pPr algn="ctr"/>
            <a:r>
              <a:rPr lang="en-US" dirty="0" smtClean="0">
                <a:solidFill>
                  <a:schemeClr val="bg2"/>
                </a:solidFill>
              </a:rPr>
              <a:t> </a:t>
            </a:r>
          </a:p>
          <a:p>
            <a:pPr algn="ctr"/>
            <a:r>
              <a:rPr lang="en-US" dirty="0" smtClean="0">
                <a:solidFill>
                  <a:schemeClr val="bg2"/>
                </a:solidFill>
              </a:rPr>
              <a:t>CheeYoonMovie.com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08661" y="963791"/>
            <a:ext cx="5639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latin typeface="+mj-ea"/>
                <a:ea typeface="+mj-ea"/>
              </a:rPr>
              <a:t>경청해 주셔서 감사합니다</a:t>
            </a:r>
            <a:endParaRPr lang="ko-KR" altLang="en-US" sz="36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28103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4" name="Google Shape;4984;p115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t="12356" b="60597"/>
          <a:stretch/>
        </p:blipFill>
        <p:spPr>
          <a:xfrm>
            <a:off x="8650" y="3750183"/>
            <a:ext cx="9144000" cy="1391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98" name="Google Shape;4998;p115"/>
          <p:cNvGrpSpPr/>
          <p:nvPr/>
        </p:nvGrpSpPr>
        <p:grpSpPr>
          <a:xfrm>
            <a:off x="101550" y="4001975"/>
            <a:ext cx="8941926" cy="1035600"/>
            <a:chOff x="101550" y="4001975"/>
            <a:chExt cx="8941926" cy="1035600"/>
          </a:xfrm>
        </p:grpSpPr>
        <p:cxnSp>
          <p:nvCxnSpPr>
            <p:cNvPr id="4999" name="Google Shape;4999;p115"/>
            <p:cNvCxnSpPr/>
            <p:nvPr/>
          </p:nvCxnSpPr>
          <p:spPr>
            <a:xfrm>
              <a:off x="102576" y="5037402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0" name="Google Shape;5000;p115"/>
            <p:cNvCxnSpPr/>
            <p:nvPr/>
          </p:nvCxnSpPr>
          <p:spPr>
            <a:xfrm>
              <a:off x="9042449" y="4001975"/>
              <a:ext cx="0" cy="1035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1" name="Google Shape;5001;p115"/>
            <p:cNvCxnSpPr/>
            <p:nvPr/>
          </p:nvCxnSpPr>
          <p:spPr>
            <a:xfrm>
              <a:off x="101550" y="4001975"/>
              <a:ext cx="0" cy="1035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" name="TextBox 19"/>
          <p:cNvSpPr txBox="1"/>
          <p:nvPr/>
        </p:nvSpPr>
        <p:spPr>
          <a:xfrm>
            <a:off x="2360799" y="3745951"/>
            <a:ext cx="43749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1"/>
                </a:solidFill>
                <a:latin typeface="+mn-ea"/>
              </a:rPr>
              <a:t>CheeYoon_Movie</a:t>
            </a:r>
            <a:endParaRPr lang="en-US" altLang="ko-KR" sz="40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영화리뷰 사이트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3426" y="536718"/>
            <a:ext cx="68911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n-ea"/>
                <a:ea typeface="+mn-ea"/>
              </a:rPr>
              <a:t>- </a:t>
            </a:r>
            <a:r>
              <a:rPr lang="ko-KR" altLang="en-US" dirty="0" smtClean="0">
                <a:latin typeface="+mn-ea"/>
                <a:ea typeface="+mn-ea"/>
              </a:rPr>
              <a:t>참조</a:t>
            </a:r>
            <a:endParaRPr lang="en-US" altLang="ko-KR" dirty="0" smtClean="0">
              <a:latin typeface="+mn-ea"/>
              <a:ea typeface="+mn-ea"/>
            </a:endParaRPr>
          </a:p>
          <a:p>
            <a:r>
              <a:rPr lang="ko-KR" altLang="en-US" dirty="0" smtClean="0">
                <a:latin typeface="+mn-ea"/>
                <a:ea typeface="+mn-ea"/>
              </a:rPr>
              <a:t> 기존에 운용되고 있는 영화 리뷰 사이트 들을 벤치마킹</a:t>
            </a:r>
            <a:r>
              <a:rPr lang="en-US" altLang="ko-KR" dirty="0" smtClean="0">
                <a:latin typeface="+mn-ea"/>
                <a:ea typeface="+mn-ea"/>
              </a:rPr>
              <a:t>(Benchmarking)</a:t>
            </a:r>
            <a:r>
              <a:rPr lang="ko-KR" altLang="en-US" dirty="0" smtClean="0">
                <a:latin typeface="+mn-ea"/>
                <a:ea typeface="+mn-ea"/>
              </a:rPr>
              <a:t>하여</a:t>
            </a:r>
            <a:endParaRPr lang="en-US" altLang="ko-KR" dirty="0" smtClean="0">
              <a:latin typeface="+mn-ea"/>
              <a:ea typeface="+mn-ea"/>
            </a:endParaRPr>
          </a:p>
          <a:p>
            <a:r>
              <a:rPr lang="ko-KR" altLang="en-US" dirty="0" smtClean="0">
                <a:latin typeface="+mn-ea"/>
                <a:ea typeface="+mn-ea"/>
              </a:rPr>
              <a:t> 제작</a:t>
            </a:r>
            <a:r>
              <a:rPr lang="ko-KR" altLang="en-US" dirty="0">
                <a:latin typeface="+mn-ea"/>
                <a:ea typeface="+mn-ea"/>
              </a:rPr>
              <a:t>했</a:t>
            </a:r>
            <a:r>
              <a:rPr lang="ko-KR" altLang="en-US" dirty="0" smtClean="0">
                <a:latin typeface="+mn-ea"/>
                <a:ea typeface="+mn-ea"/>
              </a:rPr>
              <a:t>습니다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469" y="1470515"/>
            <a:ext cx="2320135" cy="1795889"/>
          </a:xfrm>
          <a:prstGeom prst="rect">
            <a:avLst/>
          </a:prstGeom>
          <a:effectLst>
            <a:outerShdw blurRad="254000" dist="139700" dir="2700000" algn="tl" rotWithShape="0">
              <a:prstClr val="black">
                <a:alpha val="65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236" y="1526847"/>
            <a:ext cx="2480780" cy="1843365"/>
          </a:xfrm>
          <a:prstGeom prst="rect">
            <a:avLst/>
          </a:prstGeom>
          <a:effectLst>
            <a:outerShdw blurRad="254000" dist="139700" dir="2700000" algn="tl" rotWithShape="0">
              <a:prstClr val="black">
                <a:alpha val="65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854" y="1647506"/>
            <a:ext cx="2747998" cy="1821032"/>
          </a:xfrm>
          <a:prstGeom prst="rect">
            <a:avLst/>
          </a:prstGeom>
          <a:effectLst>
            <a:outerShdw blurRad="254000" dist="139700" dir="2700000" algn="tl" rotWithShape="0">
              <a:prstClr val="black">
                <a:alpha val="65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323529" y="80505"/>
            <a:ext cx="293773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1.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주제 및 목적</a:t>
            </a:r>
            <a:endParaRPr lang="ko-KR" altLang="en-US" sz="18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5" name="갈매기형 수장 14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8558309" y="4676883"/>
            <a:ext cx="432000" cy="432000"/>
            <a:chOff x="9350333" y="557385"/>
            <a:chExt cx="723409" cy="723409"/>
          </a:xfrm>
        </p:grpSpPr>
        <p:sp>
          <p:nvSpPr>
            <p:cNvPr id="21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554930" y="639718"/>
              <a:ext cx="314211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4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 flipV="1">
            <a:off x="101550" y="3745951"/>
            <a:ext cx="0" cy="25602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9038854" y="3745951"/>
            <a:ext cx="0" cy="25602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9"/>
          <p:cNvGrpSpPr>
            <a:grpSpLocks/>
          </p:cNvGrpSpPr>
          <p:nvPr/>
        </p:nvGrpSpPr>
        <p:grpSpPr bwMode="auto">
          <a:xfrm>
            <a:off x="841378" y="891722"/>
            <a:ext cx="7331074" cy="331187"/>
            <a:chOff x="841375" y="1046693"/>
            <a:chExt cx="7330442" cy="441788"/>
          </a:xfrm>
          <a:solidFill>
            <a:srgbClr val="CDC1B6"/>
          </a:solidFill>
          <a:effectLst>
            <a:outerShdw blurRad="76200" dist="63500" dir="2700000" algn="tl" rotWithShape="0">
              <a:prstClr val="black">
                <a:alpha val="65000"/>
              </a:prstClr>
            </a:outerShdw>
          </a:effectLst>
        </p:grpSpPr>
        <p:sp>
          <p:nvSpPr>
            <p:cNvPr id="4" name="직사각형 3"/>
            <p:cNvSpPr/>
            <p:nvPr/>
          </p:nvSpPr>
          <p:spPr>
            <a:xfrm>
              <a:off x="841375" y="1056481"/>
              <a:ext cx="1079407" cy="432000"/>
            </a:xfrm>
            <a:prstGeom prst="rect">
              <a:avLst/>
            </a:prstGeom>
            <a:solidFill>
              <a:srgbClr val="37373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bg1"/>
                  </a:solidFill>
                  <a:latin typeface="+mn-ea"/>
                </a:rPr>
                <a:t>OS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52531" y="1046693"/>
              <a:ext cx="6119286" cy="432001"/>
            </a:xfrm>
            <a:prstGeom prst="rect">
              <a:avLst/>
            </a:prstGeom>
            <a:solidFill>
              <a:srgbClr val="0A0A0A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8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chemeClr val="bg1"/>
                  </a:solidFill>
                  <a:latin typeface="+mn-ea"/>
                </a:rPr>
                <a:t>Windows </a:t>
              </a:r>
              <a:r>
                <a:rPr kumimoji="0" lang="en-US" altLang="ko-KR" sz="1200" dirty="0" smtClean="0">
                  <a:solidFill>
                    <a:schemeClr val="bg1"/>
                  </a:solidFill>
                  <a:latin typeface="+mn-ea"/>
                </a:rPr>
                <a:t>10 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+mn-ea"/>
                </a:rPr>
                <a:t>Professional</a:t>
              </a:r>
              <a:endParaRPr kumimoji="0" lang="en-US" altLang="ko-KR" sz="12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6" name="그룹 20"/>
          <p:cNvGrpSpPr>
            <a:grpSpLocks/>
          </p:cNvGrpSpPr>
          <p:nvPr/>
        </p:nvGrpSpPr>
        <p:grpSpPr bwMode="auto">
          <a:xfrm>
            <a:off x="841378" y="1322925"/>
            <a:ext cx="7345363" cy="323850"/>
            <a:chOff x="841375" y="1704181"/>
            <a:chExt cx="7344730" cy="432000"/>
          </a:xfrm>
          <a:solidFill>
            <a:srgbClr val="CDC1B6"/>
          </a:solidFill>
          <a:effectLst>
            <a:outerShdw blurRad="76200" dist="63500" dir="2700000" algn="tl" rotWithShape="0">
              <a:prstClr val="black">
                <a:alpha val="65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841375" y="1704181"/>
              <a:ext cx="1079407" cy="432000"/>
            </a:xfrm>
            <a:prstGeom prst="rect">
              <a:avLst/>
            </a:prstGeom>
            <a:solidFill>
              <a:srgbClr val="37373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bg1"/>
                  </a:solidFill>
                  <a:latin typeface="+mn-ea"/>
                </a:rPr>
                <a:t>WAS</a:t>
              </a: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066819" y="1704181"/>
              <a:ext cx="6119286" cy="432000"/>
            </a:xfrm>
            <a:prstGeom prst="rect">
              <a:avLst/>
            </a:prstGeom>
            <a:solidFill>
              <a:srgbClr val="0A0A0A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8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chemeClr val="bg1"/>
                  </a:solidFill>
                  <a:latin typeface="+mn-ea"/>
                </a:rPr>
                <a:t>Apache Tomcat </a:t>
              </a:r>
              <a:r>
                <a:rPr kumimoji="0" lang="en-US" altLang="ko-KR" sz="1200" dirty="0" smtClean="0">
                  <a:solidFill>
                    <a:schemeClr val="bg1"/>
                  </a:solidFill>
                  <a:latin typeface="+mn-ea"/>
                </a:rPr>
                <a:t>9.0.71</a:t>
              </a:r>
              <a:endParaRPr kumimoji="0" lang="en-US" altLang="ko-KR" sz="12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9" name="그룹 21"/>
          <p:cNvGrpSpPr>
            <a:grpSpLocks/>
          </p:cNvGrpSpPr>
          <p:nvPr/>
        </p:nvGrpSpPr>
        <p:grpSpPr bwMode="auto">
          <a:xfrm>
            <a:off x="838200" y="1747977"/>
            <a:ext cx="7346950" cy="323850"/>
            <a:chOff x="838200" y="2352675"/>
            <a:chExt cx="7346318" cy="432000"/>
          </a:xfrm>
          <a:solidFill>
            <a:srgbClr val="CDC1B6"/>
          </a:solidFill>
          <a:effectLst>
            <a:outerShdw blurRad="76200" dist="63500" dir="2700000" algn="tl" rotWithShape="0">
              <a:prstClr val="black">
                <a:alpha val="65000"/>
              </a:prstClr>
            </a:outerShdw>
          </a:effectLst>
        </p:grpSpPr>
        <p:sp>
          <p:nvSpPr>
            <p:cNvPr id="10" name="직사각형 9"/>
            <p:cNvSpPr/>
            <p:nvPr/>
          </p:nvSpPr>
          <p:spPr>
            <a:xfrm>
              <a:off x="838200" y="2352675"/>
              <a:ext cx="1080995" cy="432000"/>
            </a:xfrm>
            <a:prstGeom prst="rect">
              <a:avLst/>
            </a:prstGeom>
            <a:solidFill>
              <a:srgbClr val="37373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bg1"/>
                  </a:solidFill>
                  <a:latin typeface="+mn-ea"/>
                </a:rPr>
                <a:t>DBMS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5232" y="2352675"/>
              <a:ext cx="6119286" cy="432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8000" lvl="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chemeClr val="bg1"/>
                  </a:solidFill>
                  <a:latin typeface="+mn-ea"/>
                </a:rPr>
                <a:t>Oracle XE 11g</a:t>
              </a:r>
            </a:p>
          </p:txBody>
        </p:sp>
      </p:grpSp>
      <p:grpSp>
        <p:nvGrpSpPr>
          <p:cNvPr id="12" name="그룹 22"/>
          <p:cNvGrpSpPr>
            <a:grpSpLocks/>
          </p:cNvGrpSpPr>
          <p:nvPr/>
        </p:nvGrpSpPr>
        <p:grpSpPr bwMode="auto">
          <a:xfrm>
            <a:off x="827088" y="2171840"/>
            <a:ext cx="7345362" cy="325041"/>
            <a:chOff x="827088" y="2964656"/>
            <a:chExt cx="7344730" cy="432000"/>
          </a:xfrm>
          <a:solidFill>
            <a:srgbClr val="CDC1B6"/>
          </a:solidFill>
          <a:effectLst>
            <a:outerShdw blurRad="76200" dist="63500" dir="2700000" algn="tl" rotWithShape="0">
              <a:prstClr val="black">
                <a:alpha val="65000"/>
              </a:prstClr>
            </a:outerShdw>
          </a:effectLst>
        </p:grpSpPr>
        <p:sp>
          <p:nvSpPr>
            <p:cNvPr id="13" name="직사각형 12"/>
            <p:cNvSpPr/>
            <p:nvPr/>
          </p:nvSpPr>
          <p:spPr>
            <a:xfrm>
              <a:off x="827088" y="2964656"/>
              <a:ext cx="1080994" cy="432000"/>
            </a:xfrm>
            <a:prstGeom prst="rect">
              <a:avLst/>
            </a:prstGeom>
            <a:solidFill>
              <a:srgbClr val="37373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Language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52533" y="2964656"/>
              <a:ext cx="6119285" cy="432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chemeClr val="bg1"/>
                  </a:solidFill>
                  <a:latin typeface="+mn-ea"/>
                </a:rPr>
                <a:t>Java Platform 8, </a:t>
              </a:r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JSP &amp; Servlet</a:t>
              </a:r>
              <a:r>
                <a:rPr kumimoji="0" lang="en-US" altLang="ko-KR" sz="1200" dirty="0">
                  <a:solidFill>
                    <a:schemeClr val="bg1"/>
                  </a:solidFill>
                  <a:latin typeface="+mn-ea"/>
                </a:rPr>
                <a:t> </a:t>
              </a:r>
            </a:p>
          </p:txBody>
        </p:sp>
      </p:grpSp>
      <p:grpSp>
        <p:nvGrpSpPr>
          <p:cNvPr id="15" name="그룹 24"/>
          <p:cNvGrpSpPr>
            <a:grpSpLocks/>
          </p:cNvGrpSpPr>
          <p:nvPr/>
        </p:nvGrpSpPr>
        <p:grpSpPr bwMode="auto">
          <a:xfrm>
            <a:off x="827088" y="3021946"/>
            <a:ext cx="7345362" cy="323850"/>
            <a:chOff x="827088" y="4174331"/>
            <a:chExt cx="7344730" cy="432000"/>
          </a:xfrm>
          <a:solidFill>
            <a:srgbClr val="CDC1B6"/>
          </a:solidFill>
          <a:effectLst>
            <a:outerShdw blurRad="76200" dist="63500" dir="2700000" algn="tl" rotWithShape="0">
              <a:prstClr val="black">
                <a:alpha val="65000"/>
              </a:prstClr>
            </a:outerShdw>
          </a:effectLst>
        </p:grpSpPr>
        <p:sp>
          <p:nvSpPr>
            <p:cNvPr id="16" name="직사각형 15"/>
            <p:cNvSpPr/>
            <p:nvPr/>
          </p:nvSpPr>
          <p:spPr>
            <a:xfrm>
              <a:off x="827088" y="4174331"/>
              <a:ext cx="1080994" cy="432000"/>
            </a:xfrm>
            <a:prstGeom prst="rect">
              <a:avLst/>
            </a:prstGeom>
            <a:solidFill>
              <a:srgbClr val="37373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WEB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052533" y="4174331"/>
              <a:ext cx="6119285" cy="432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chemeClr val="bg1"/>
                  </a:solidFill>
                  <a:latin typeface="+mn-ea"/>
                </a:rPr>
                <a:t>HTML5, CSS/CSS3, </a:t>
              </a:r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JavaScript</a:t>
              </a:r>
              <a:endParaRPr kumimoji="0" lang="en-US" altLang="ko-KR" sz="12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8" name="그룹 23"/>
          <p:cNvGrpSpPr>
            <a:grpSpLocks/>
          </p:cNvGrpSpPr>
          <p:nvPr/>
        </p:nvGrpSpPr>
        <p:grpSpPr bwMode="auto">
          <a:xfrm>
            <a:off x="827091" y="2596893"/>
            <a:ext cx="7345363" cy="323850"/>
            <a:chOff x="827088" y="3576637"/>
            <a:chExt cx="7344731" cy="432000"/>
          </a:xfrm>
          <a:solidFill>
            <a:srgbClr val="CDC1B6"/>
          </a:solidFill>
          <a:effectLst>
            <a:outerShdw blurRad="76200" dist="63500" dir="2700000" algn="tl" rotWithShape="0">
              <a:prstClr val="black">
                <a:alpha val="65000"/>
              </a:prstClr>
            </a:outerShdw>
          </a:effectLst>
        </p:grpSpPr>
        <p:sp>
          <p:nvSpPr>
            <p:cNvPr id="19" name="직사각형 18"/>
            <p:cNvSpPr/>
            <p:nvPr/>
          </p:nvSpPr>
          <p:spPr>
            <a:xfrm>
              <a:off x="827088" y="3576637"/>
              <a:ext cx="1080994" cy="432000"/>
            </a:xfrm>
            <a:prstGeom prst="rect">
              <a:avLst/>
            </a:prstGeom>
            <a:solidFill>
              <a:srgbClr val="37373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Model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052533" y="3576637"/>
              <a:ext cx="6119286" cy="432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chemeClr val="bg1"/>
                  </a:solidFill>
                  <a:latin typeface="+mn-ea"/>
                </a:rPr>
                <a:t>MVC model (model 2)</a:t>
              </a:r>
            </a:p>
          </p:txBody>
        </p:sp>
      </p:grpSp>
      <p:grpSp>
        <p:nvGrpSpPr>
          <p:cNvPr id="21" name="그룹 26"/>
          <p:cNvGrpSpPr>
            <a:grpSpLocks/>
          </p:cNvGrpSpPr>
          <p:nvPr/>
        </p:nvGrpSpPr>
        <p:grpSpPr bwMode="auto">
          <a:xfrm>
            <a:off x="827088" y="3870863"/>
            <a:ext cx="7364412" cy="430577"/>
            <a:chOff x="827088" y="5229201"/>
            <a:chExt cx="7364600" cy="345322"/>
          </a:xfrm>
          <a:solidFill>
            <a:srgbClr val="CDC1B6"/>
          </a:solidFill>
          <a:effectLst>
            <a:outerShdw blurRad="76200" dist="63500" dir="2700000" algn="tl" rotWithShape="0">
              <a:prstClr val="black">
                <a:alpha val="65000"/>
              </a:prstClr>
            </a:outerShdw>
          </a:effectLst>
        </p:grpSpPr>
        <p:sp>
          <p:nvSpPr>
            <p:cNvPr id="22" name="직사각형 21"/>
            <p:cNvSpPr/>
            <p:nvPr/>
          </p:nvSpPr>
          <p:spPr>
            <a:xfrm>
              <a:off x="2071720" y="5229201"/>
              <a:ext cx="6119968" cy="345322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chemeClr val="bg1"/>
                  </a:solidFill>
                  <a:latin typeface="+mn-ea"/>
                </a:rPr>
                <a:t>JavaScript </a:t>
              </a:r>
              <a:r>
                <a:rPr kumimoji="0" lang="en-US" altLang="ko-KR" sz="1200" dirty="0" smtClean="0">
                  <a:solidFill>
                    <a:schemeClr val="bg1"/>
                  </a:solidFill>
                  <a:latin typeface="+mn-ea"/>
                </a:rPr>
                <a:t>jquery-3.4.1,   jquery-ui-1.12.1,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+mn-ea"/>
                </a:rPr>
                <a:t> cos-26Dec2008,</a:t>
              </a:r>
              <a:endParaRPr kumimoji="0" lang="en-US" altLang="ko-KR" sz="12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827088" y="5229201"/>
              <a:ext cx="1081115" cy="345321"/>
            </a:xfrm>
            <a:prstGeom prst="rect">
              <a:avLst/>
            </a:prstGeom>
            <a:solidFill>
              <a:srgbClr val="37373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Open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Source</a:t>
              </a:r>
            </a:p>
          </p:txBody>
        </p:sp>
      </p:grpSp>
      <p:grpSp>
        <p:nvGrpSpPr>
          <p:cNvPr id="24" name="그룹 25"/>
          <p:cNvGrpSpPr>
            <a:grpSpLocks/>
          </p:cNvGrpSpPr>
          <p:nvPr/>
        </p:nvGrpSpPr>
        <p:grpSpPr bwMode="auto">
          <a:xfrm>
            <a:off x="827088" y="3445809"/>
            <a:ext cx="7345362" cy="325041"/>
            <a:chOff x="827088" y="4800600"/>
            <a:chExt cx="7344730" cy="432000"/>
          </a:xfrm>
          <a:solidFill>
            <a:srgbClr val="CDC1B6"/>
          </a:solidFill>
          <a:effectLst>
            <a:outerShdw blurRad="76200" dist="63500" dir="2700000" algn="tl" rotWithShape="0">
              <a:prstClr val="black">
                <a:alpha val="65000"/>
              </a:prstClr>
            </a:outerShdw>
          </a:effectLst>
        </p:grpSpPr>
        <p:sp>
          <p:nvSpPr>
            <p:cNvPr id="25" name="직사각형 24"/>
            <p:cNvSpPr/>
            <p:nvPr/>
          </p:nvSpPr>
          <p:spPr>
            <a:xfrm>
              <a:off x="827088" y="4800600"/>
              <a:ext cx="1080994" cy="432000"/>
            </a:xfrm>
            <a:prstGeom prst="rect">
              <a:avLst/>
            </a:prstGeom>
            <a:solidFill>
              <a:srgbClr val="37373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Tool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052533" y="4800600"/>
              <a:ext cx="6119285" cy="432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Eclipse IDE for Enterprise Java 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+mn-ea"/>
                </a:rPr>
                <a:t>Developers, </a:t>
              </a:r>
              <a:r>
                <a:rPr kumimoji="0" lang="en-US" altLang="ko-KR" sz="1200" dirty="0" err="1">
                  <a:solidFill>
                    <a:schemeClr val="bg1"/>
                  </a:solidFill>
                  <a:latin typeface="+mn-ea"/>
                </a:rPr>
                <a:t>eXERD</a:t>
              </a:r>
              <a:r>
                <a:rPr kumimoji="0" lang="en-US" altLang="ko-KR" sz="1200" dirty="0">
                  <a:solidFill>
                    <a:schemeClr val="bg1"/>
                  </a:solidFill>
                  <a:latin typeface="+mn-ea"/>
                </a:rPr>
                <a:t> (E-R Modeling Tool)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23529" y="80505"/>
            <a:ext cx="293773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+mj-ea"/>
                <a:ea typeface="+mj-ea"/>
              </a:rPr>
              <a:t>2. </a:t>
            </a:r>
            <a:r>
              <a:rPr lang="ko-KR" altLang="en-US" sz="1800" b="1" dirty="0">
                <a:latin typeface="+mj-ea"/>
                <a:ea typeface="+mj-ea"/>
              </a:rPr>
              <a:t>개발환경 </a:t>
            </a:r>
            <a:r>
              <a:rPr lang="en-US" altLang="ko-KR" sz="1800" b="1" dirty="0">
                <a:latin typeface="+mj-ea"/>
                <a:ea typeface="+mj-ea"/>
              </a:rPr>
              <a:t>(Resources)</a:t>
            </a:r>
            <a:endParaRPr lang="ko-KR" altLang="en-US" sz="18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8" name="갈매기형 수장 27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8558309" y="4676883"/>
            <a:ext cx="432000" cy="432000"/>
            <a:chOff x="9350333" y="557385"/>
            <a:chExt cx="723409" cy="723409"/>
          </a:xfrm>
        </p:grpSpPr>
        <p:sp>
          <p:nvSpPr>
            <p:cNvPr id="33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554930" y="639718"/>
              <a:ext cx="314211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637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/>
          <p:cNvSpPr/>
          <p:nvPr/>
        </p:nvSpPr>
        <p:spPr>
          <a:xfrm>
            <a:off x="337964" y="2192057"/>
            <a:ext cx="508237" cy="207353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회원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1166311" y="788102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회원 관리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2282261" y="402609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회원가입</a:t>
            </a:r>
            <a:endParaRPr lang="en-US" altLang="ko-KR" sz="1000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2282261" y="643095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>
                <a:solidFill>
                  <a:schemeClr val="tx1"/>
                </a:solidFill>
                <a:latin typeface="+mn-ea"/>
              </a:rPr>
              <a:t>마이메뉴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2282261" y="884962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정보수정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2282261" y="1124477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회원탈퇴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2282261" y="3067245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영상 검색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2282261" y="2590695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제목 검색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1166311" y="2829217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영화 검색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2282261" y="2825795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태그 검색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1166311" y="1798088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메뉴 조회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2282261" y="1461538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평점 리스트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>
            <a:off x="2282261" y="1715538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영화 순위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2282261" y="2228165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현재 </a:t>
            </a:r>
            <a:r>
              <a:rPr lang="ko-KR" altLang="en-US" sz="1000" b="1" dirty="0" err="1" smtClean="0">
                <a:solidFill>
                  <a:schemeClr val="tx1"/>
                </a:solidFill>
                <a:latin typeface="+mn-ea"/>
              </a:rPr>
              <a:t>상영작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3407300" y="2302932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상세보기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3" name="모서리가 둥근 직사각형 92"/>
          <p:cNvSpPr/>
          <p:nvPr/>
        </p:nvSpPr>
        <p:spPr>
          <a:xfrm>
            <a:off x="3407300" y="1611675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평점 관리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2282261" y="1976464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개봉 </a:t>
            </a:r>
            <a:r>
              <a:rPr lang="ko-KR" altLang="en-US" sz="1000" b="1" dirty="0" err="1" smtClean="0">
                <a:solidFill>
                  <a:schemeClr val="tx1"/>
                </a:solidFill>
                <a:latin typeface="+mn-ea"/>
              </a:rPr>
              <a:t>예정작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4481000" y="1351470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평점 등록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9" name="모서리가 둥근 직사각형 98"/>
          <p:cNvSpPr/>
          <p:nvPr/>
        </p:nvSpPr>
        <p:spPr>
          <a:xfrm>
            <a:off x="4481000" y="1582186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평점 수정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4481000" y="1821365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평점 삭제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1166311" y="3843364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자유 게시판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2282261" y="3438578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글 보기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2282261" y="3678368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글 작성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2282261" y="3920542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글 수정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2282261" y="4159805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글 삭제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3407300" y="3061264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댓글 관리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3407300" y="3542831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답글 관리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4487350" y="2690885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댓글 작성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4487350" y="2934274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댓글 수정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4487350" y="3172448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댓글 삭제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2282261" y="4402816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글 검색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3407300" y="3936793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전체 검색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3407300" y="4174406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제목 검색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3407300" y="4417752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내용 검색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8" name="모서리가 둥근 직사각형 117"/>
          <p:cNvSpPr/>
          <p:nvPr/>
        </p:nvSpPr>
        <p:spPr>
          <a:xfrm>
            <a:off x="3407300" y="4658019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작성자 검색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9" name="모서리가 둥근 직사각형 118"/>
          <p:cNvSpPr/>
          <p:nvPr/>
        </p:nvSpPr>
        <p:spPr>
          <a:xfrm>
            <a:off x="4487350" y="3754581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답글 삭제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4487350" y="3507399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답글 작성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5552801" y="2084107"/>
            <a:ext cx="508237" cy="207353"/>
          </a:xfrm>
          <a:prstGeom prst="round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관리자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6251400" y="1043367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회원 관리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4" name="모서리가 둥근 직사각형 123"/>
          <p:cNvSpPr/>
          <p:nvPr/>
        </p:nvSpPr>
        <p:spPr>
          <a:xfrm>
            <a:off x="6251400" y="2657116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영화 관리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5" name="모서리가 둥근 직사각형 124"/>
          <p:cNvSpPr/>
          <p:nvPr/>
        </p:nvSpPr>
        <p:spPr>
          <a:xfrm>
            <a:off x="7331400" y="796079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회원 검색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7331400" y="1049887"/>
            <a:ext cx="100615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회원 전체 목록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7" name="모서리가 둥근 직사각형 126"/>
          <p:cNvSpPr/>
          <p:nvPr/>
        </p:nvSpPr>
        <p:spPr>
          <a:xfrm>
            <a:off x="7331400" y="1519150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영화 등록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7331400" y="2023846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예고편 등록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7331400" y="1773720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태그 등록</a:t>
            </a:r>
            <a:endParaRPr lang="en-US" altLang="ko-KR" sz="1000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6251400" y="1755200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등록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1" name="모서리가 둥근 직사각형 130"/>
          <p:cNvSpPr/>
          <p:nvPr/>
        </p:nvSpPr>
        <p:spPr>
          <a:xfrm>
            <a:off x="7331400" y="2543622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영화 업데이트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2" name="모서리가 둥근 직사각형 131"/>
          <p:cNvSpPr/>
          <p:nvPr/>
        </p:nvSpPr>
        <p:spPr>
          <a:xfrm>
            <a:off x="6251400" y="3304873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글 관리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3" name="모서리가 둥근 직사각형 132"/>
          <p:cNvSpPr/>
          <p:nvPr/>
        </p:nvSpPr>
        <p:spPr>
          <a:xfrm>
            <a:off x="7331400" y="3470615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댓글 관리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7331400" y="3217054"/>
            <a:ext cx="100615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  <a:latin typeface="+mn-ea"/>
              </a:rPr>
              <a:t>자유게시판 관리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5" name="모서리가 둥근 직사각형 134"/>
          <p:cNvSpPr/>
          <p:nvPr/>
        </p:nvSpPr>
        <p:spPr>
          <a:xfrm>
            <a:off x="7331400" y="3719294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평점 관리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6" name="모서리가 둥근 직사각형 135"/>
          <p:cNvSpPr/>
          <p:nvPr/>
        </p:nvSpPr>
        <p:spPr>
          <a:xfrm>
            <a:off x="7331400" y="2798192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영화 수정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4" name="꺾인 연결선 3"/>
          <p:cNvCxnSpPr>
            <a:stCxn id="58" idx="3"/>
            <a:endCxn id="77" idx="1"/>
          </p:cNvCxnSpPr>
          <p:nvPr/>
        </p:nvCxnSpPr>
        <p:spPr>
          <a:xfrm flipV="1">
            <a:off x="846201" y="1888088"/>
            <a:ext cx="320110" cy="407646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 7"/>
          <p:cNvCxnSpPr>
            <a:stCxn id="58" idx="3"/>
            <a:endCxn id="75" idx="1"/>
          </p:cNvCxnSpPr>
          <p:nvPr/>
        </p:nvCxnSpPr>
        <p:spPr>
          <a:xfrm>
            <a:off x="846201" y="2295734"/>
            <a:ext cx="320110" cy="623483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58" idx="3"/>
            <a:endCxn id="60" idx="1"/>
          </p:cNvCxnSpPr>
          <p:nvPr/>
        </p:nvCxnSpPr>
        <p:spPr>
          <a:xfrm flipV="1">
            <a:off x="846201" y="878102"/>
            <a:ext cx="320110" cy="1417632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58" idx="3"/>
            <a:endCxn id="104" idx="1"/>
          </p:cNvCxnSpPr>
          <p:nvPr/>
        </p:nvCxnSpPr>
        <p:spPr>
          <a:xfrm>
            <a:off x="846201" y="2295734"/>
            <a:ext cx="320110" cy="1637630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60" idx="3"/>
            <a:endCxn id="67" idx="1"/>
          </p:cNvCxnSpPr>
          <p:nvPr/>
        </p:nvCxnSpPr>
        <p:spPr>
          <a:xfrm flipV="1">
            <a:off x="1994311" y="733095"/>
            <a:ext cx="287950" cy="145007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60" idx="3"/>
            <a:endCxn id="66" idx="1"/>
          </p:cNvCxnSpPr>
          <p:nvPr/>
        </p:nvCxnSpPr>
        <p:spPr>
          <a:xfrm flipV="1">
            <a:off x="1994311" y="492609"/>
            <a:ext cx="287950" cy="385493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60" idx="3"/>
            <a:endCxn id="69" idx="1"/>
          </p:cNvCxnSpPr>
          <p:nvPr/>
        </p:nvCxnSpPr>
        <p:spPr>
          <a:xfrm>
            <a:off x="1994311" y="878102"/>
            <a:ext cx="287950" cy="96860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꺾인 연결선 136"/>
          <p:cNvCxnSpPr>
            <a:stCxn id="60" idx="3"/>
            <a:endCxn id="70" idx="1"/>
          </p:cNvCxnSpPr>
          <p:nvPr/>
        </p:nvCxnSpPr>
        <p:spPr>
          <a:xfrm>
            <a:off x="1994311" y="878102"/>
            <a:ext cx="287950" cy="336375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꺾인 연결선 138"/>
          <p:cNvCxnSpPr>
            <a:stCxn id="77" idx="3"/>
            <a:endCxn id="79" idx="1"/>
          </p:cNvCxnSpPr>
          <p:nvPr/>
        </p:nvCxnSpPr>
        <p:spPr>
          <a:xfrm flipV="1">
            <a:off x="1994311" y="1551538"/>
            <a:ext cx="287950" cy="336550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꺾인 연결선 140"/>
          <p:cNvCxnSpPr>
            <a:stCxn id="77" idx="3"/>
            <a:endCxn id="87" idx="1"/>
          </p:cNvCxnSpPr>
          <p:nvPr/>
        </p:nvCxnSpPr>
        <p:spPr>
          <a:xfrm flipV="1">
            <a:off x="1994311" y="1805538"/>
            <a:ext cx="287950" cy="82550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꺾인 연결선 142"/>
          <p:cNvCxnSpPr>
            <a:stCxn id="77" idx="3"/>
            <a:endCxn id="95" idx="1"/>
          </p:cNvCxnSpPr>
          <p:nvPr/>
        </p:nvCxnSpPr>
        <p:spPr>
          <a:xfrm>
            <a:off x="1994311" y="1888088"/>
            <a:ext cx="287950" cy="178376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꺾인 연결선 144"/>
          <p:cNvCxnSpPr>
            <a:stCxn id="77" idx="3"/>
            <a:endCxn id="89" idx="1"/>
          </p:cNvCxnSpPr>
          <p:nvPr/>
        </p:nvCxnSpPr>
        <p:spPr>
          <a:xfrm>
            <a:off x="1994311" y="1888088"/>
            <a:ext cx="287950" cy="430077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꺾인 연결선 146"/>
          <p:cNvCxnSpPr>
            <a:stCxn id="75" idx="3"/>
            <a:endCxn id="73" idx="1"/>
          </p:cNvCxnSpPr>
          <p:nvPr/>
        </p:nvCxnSpPr>
        <p:spPr>
          <a:xfrm flipV="1">
            <a:off x="1994311" y="2680695"/>
            <a:ext cx="287950" cy="238522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꺾인 연결선 148"/>
          <p:cNvCxnSpPr>
            <a:stCxn id="75" idx="3"/>
            <a:endCxn id="76" idx="1"/>
          </p:cNvCxnSpPr>
          <p:nvPr/>
        </p:nvCxnSpPr>
        <p:spPr>
          <a:xfrm flipV="1">
            <a:off x="1994311" y="2915795"/>
            <a:ext cx="287950" cy="3422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꺾인 연결선 150"/>
          <p:cNvCxnSpPr>
            <a:stCxn id="75" idx="3"/>
            <a:endCxn id="71" idx="1"/>
          </p:cNvCxnSpPr>
          <p:nvPr/>
        </p:nvCxnSpPr>
        <p:spPr>
          <a:xfrm>
            <a:off x="1994311" y="2919217"/>
            <a:ext cx="287950" cy="238028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꺾인 연결선 152"/>
          <p:cNvCxnSpPr>
            <a:stCxn id="104" idx="3"/>
            <a:endCxn id="105" idx="1"/>
          </p:cNvCxnSpPr>
          <p:nvPr/>
        </p:nvCxnSpPr>
        <p:spPr>
          <a:xfrm flipV="1">
            <a:off x="1994311" y="3528578"/>
            <a:ext cx="287950" cy="404786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꺾인 연결선 154"/>
          <p:cNvCxnSpPr>
            <a:stCxn id="104" idx="3"/>
            <a:endCxn id="106" idx="1"/>
          </p:cNvCxnSpPr>
          <p:nvPr/>
        </p:nvCxnSpPr>
        <p:spPr>
          <a:xfrm flipV="1">
            <a:off x="1994311" y="3768368"/>
            <a:ext cx="287950" cy="164996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꺾인 연결선 156"/>
          <p:cNvCxnSpPr>
            <a:stCxn id="104" idx="3"/>
            <a:endCxn id="107" idx="1"/>
          </p:cNvCxnSpPr>
          <p:nvPr/>
        </p:nvCxnSpPr>
        <p:spPr>
          <a:xfrm>
            <a:off x="1994311" y="3933364"/>
            <a:ext cx="287950" cy="77178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꺾인 연결선 158"/>
          <p:cNvCxnSpPr>
            <a:stCxn id="104" idx="3"/>
            <a:endCxn id="108" idx="1"/>
          </p:cNvCxnSpPr>
          <p:nvPr/>
        </p:nvCxnSpPr>
        <p:spPr>
          <a:xfrm>
            <a:off x="1994311" y="3933364"/>
            <a:ext cx="287950" cy="316441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꺾인 연결선 160"/>
          <p:cNvCxnSpPr>
            <a:stCxn id="104" idx="3"/>
            <a:endCxn id="114" idx="1"/>
          </p:cNvCxnSpPr>
          <p:nvPr/>
        </p:nvCxnSpPr>
        <p:spPr>
          <a:xfrm>
            <a:off x="1994311" y="3933364"/>
            <a:ext cx="287950" cy="559452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꺾인 연결선 162"/>
          <p:cNvCxnSpPr>
            <a:stCxn id="79" idx="3"/>
            <a:endCxn id="93" idx="1"/>
          </p:cNvCxnSpPr>
          <p:nvPr/>
        </p:nvCxnSpPr>
        <p:spPr>
          <a:xfrm>
            <a:off x="3110261" y="1551538"/>
            <a:ext cx="297039" cy="150137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/>
          <p:cNvCxnSpPr>
            <a:stCxn id="91" idx="0"/>
            <a:endCxn id="93" idx="2"/>
          </p:cNvCxnSpPr>
          <p:nvPr/>
        </p:nvCxnSpPr>
        <p:spPr>
          <a:xfrm flipV="1">
            <a:off x="3821300" y="1791675"/>
            <a:ext cx="0" cy="511257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꺾인 연결선 168"/>
          <p:cNvCxnSpPr>
            <a:stCxn id="95" idx="3"/>
            <a:endCxn id="91" idx="1"/>
          </p:cNvCxnSpPr>
          <p:nvPr/>
        </p:nvCxnSpPr>
        <p:spPr>
          <a:xfrm>
            <a:off x="3110261" y="2066464"/>
            <a:ext cx="297039" cy="326468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꺾인 연결선 170"/>
          <p:cNvCxnSpPr>
            <a:stCxn id="89" idx="3"/>
            <a:endCxn id="91" idx="1"/>
          </p:cNvCxnSpPr>
          <p:nvPr/>
        </p:nvCxnSpPr>
        <p:spPr>
          <a:xfrm>
            <a:off x="3110261" y="2318165"/>
            <a:ext cx="297039" cy="74767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꺾인 연결선 172"/>
          <p:cNvCxnSpPr>
            <a:stCxn id="73" idx="3"/>
            <a:endCxn id="91" idx="1"/>
          </p:cNvCxnSpPr>
          <p:nvPr/>
        </p:nvCxnSpPr>
        <p:spPr>
          <a:xfrm flipV="1">
            <a:off x="3110261" y="2392932"/>
            <a:ext cx="297039" cy="287763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꺾인 연결선 174"/>
          <p:cNvCxnSpPr>
            <a:stCxn id="76" idx="3"/>
            <a:endCxn id="91" idx="1"/>
          </p:cNvCxnSpPr>
          <p:nvPr/>
        </p:nvCxnSpPr>
        <p:spPr>
          <a:xfrm flipV="1">
            <a:off x="3110261" y="2392932"/>
            <a:ext cx="297039" cy="522863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꺾인 연결선 176"/>
          <p:cNvCxnSpPr>
            <a:stCxn id="93" idx="3"/>
            <a:endCxn id="97" idx="1"/>
          </p:cNvCxnSpPr>
          <p:nvPr/>
        </p:nvCxnSpPr>
        <p:spPr>
          <a:xfrm flipV="1">
            <a:off x="4235300" y="1441470"/>
            <a:ext cx="245700" cy="260205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꺾인 연결선 178"/>
          <p:cNvCxnSpPr>
            <a:stCxn id="93" idx="3"/>
            <a:endCxn id="101" idx="1"/>
          </p:cNvCxnSpPr>
          <p:nvPr/>
        </p:nvCxnSpPr>
        <p:spPr>
          <a:xfrm>
            <a:off x="4235300" y="1701675"/>
            <a:ext cx="245700" cy="209690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꺾인 연결선 182"/>
          <p:cNvCxnSpPr>
            <a:stCxn id="93" idx="3"/>
            <a:endCxn id="99" idx="1"/>
          </p:cNvCxnSpPr>
          <p:nvPr/>
        </p:nvCxnSpPr>
        <p:spPr>
          <a:xfrm flipV="1">
            <a:off x="4235300" y="1672186"/>
            <a:ext cx="245700" cy="29489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꺾인 연결선 186"/>
          <p:cNvCxnSpPr>
            <a:stCxn id="105" idx="3"/>
            <a:endCxn id="109" idx="1"/>
          </p:cNvCxnSpPr>
          <p:nvPr/>
        </p:nvCxnSpPr>
        <p:spPr>
          <a:xfrm flipV="1">
            <a:off x="3110261" y="3151264"/>
            <a:ext cx="297039" cy="377314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꺾인 연결선 188"/>
          <p:cNvCxnSpPr>
            <a:stCxn id="105" idx="3"/>
            <a:endCxn id="110" idx="1"/>
          </p:cNvCxnSpPr>
          <p:nvPr/>
        </p:nvCxnSpPr>
        <p:spPr>
          <a:xfrm>
            <a:off x="3110261" y="3528578"/>
            <a:ext cx="297039" cy="104253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꺾인 연결선 190"/>
          <p:cNvCxnSpPr>
            <a:stCxn id="114" idx="3"/>
            <a:endCxn id="115" idx="1"/>
          </p:cNvCxnSpPr>
          <p:nvPr/>
        </p:nvCxnSpPr>
        <p:spPr>
          <a:xfrm flipV="1">
            <a:off x="3110261" y="4026793"/>
            <a:ext cx="297039" cy="466023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꺾인 연결선 192"/>
          <p:cNvCxnSpPr>
            <a:stCxn id="114" idx="3"/>
            <a:endCxn id="116" idx="1"/>
          </p:cNvCxnSpPr>
          <p:nvPr/>
        </p:nvCxnSpPr>
        <p:spPr>
          <a:xfrm flipV="1">
            <a:off x="3110261" y="4264406"/>
            <a:ext cx="297039" cy="228410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꺾인 연결선 194"/>
          <p:cNvCxnSpPr>
            <a:stCxn id="114" idx="3"/>
            <a:endCxn id="117" idx="1"/>
          </p:cNvCxnSpPr>
          <p:nvPr/>
        </p:nvCxnSpPr>
        <p:spPr>
          <a:xfrm>
            <a:off x="3110261" y="4492816"/>
            <a:ext cx="297039" cy="14936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꺾인 연결선 196"/>
          <p:cNvCxnSpPr>
            <a:stCxn id="114" idx="3"/>
            <a:endCxn id="118" idx="1"/>
          </p:cNvCxnSpPr>
          <p:nvPr/>
        </p:nvCxnSpPr>
        <p:spPr>
          <a:xfrm>
            <a:off x="3110261" y="4492816"/>
            <a:ext cx="297039" cy="255203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꺾인 연결선 200"/>
          <p:cNvCxnSpPr>
            <a:stCxn id="109" idx="3"/>
            <a:endCxn id="111" idx="1"/>
          </p:cNvCxnSpPr>
          <p:nvPr/>
        </p:nvCxnSpPr>
        <p:spPr>
          <a:xfrm flipV="1">
            <a:off x="4235300" y="2780885"/>
            <a:ext cx="252050" cy="370379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꺾인 연결선 202"/>
          <p:cNvCxnSpPr>
            <a:stCxn id="109" idx="3"/>
            <a:endCxn id="112" idx="1"/>
          </p:cNvCxnSpPr>
          <p:nvPr/>
        </p:nvCxnSpPr>
        <p:spPr>
          <a:xfrm flipV="1">
            <a:off x="4235300" y="3024274"/>
            <a:ext cx="252050" cy="126990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꺾인 연결선 204"/>
          <p:cNvCxnSpPr>
            <a:stCxn id="109" idx="3"/>
            <a:endCxn id="113" idx="1"/>
          </p:cNvCxnSpPr>
          <p:nvPr/>
        </p:nvCxnSpPr>
        <p:spPr>
          <a:xfrm>
            <a:off x="4235300" y="3151264"/>
            <a:ext cx="252050" cy="111184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꺾인 연결선 206"/>
          <p:cNvCxnSpPr>
            <a:stCxn id="110" idx="3"/>
            <a:endCxn id="120" idx="1"/>
          </p:cNvCxnSpPr>
          <p:nvPr/>
        </p:nvCxnSpPr>
        <p:spPr>
          <a:xfrm flipV="1">
            <a:off x="4235300" y="3597399"/>
            <a:ext cx="252050" cy="35432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꺾인 연결선 208"/>
          <p:cNvCxnSpPr>
            <a:stCxn id="110" idx="3"/>
            <a:endCxn id="119" idx="1"/>
          </p:cNvCxnSpPr>
          <p:nvPr/>
        </p:nvCxnSpPr>
        <p:spPr>
          <a:xfrm>
            <a:off x="4235300" y="3632831"/>
            <a:ext cx="252050" cy="211750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꺾인 연결선 210"/>
          <p:cNvCxnSpPr>
            <a:stCxn id="122" idx="3"/>
            <a:endCxn id="130" idx="1"/>
          </p:cNvCxnSpPr>
          <p:nvPr/>
        </p:nvCxnSpPr>
        <p:spPr>
          <a:xfrm flipV="1">
            <a:off x="6061038" y="1845200"/>
            <a:ext cx="190362" cy="342584"/>
          </a:xfrm>
          <a:prstGeom prst="bentConnector3">
            <a:avLst/>
          </a:prstGeom>
          <a:ln w="158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꺾인 연결선 212"/>
          <p:cNvCxnSpPr>
            <a:stCxn id="122" idx="3"/>
            <a:endCxn id="123" idx="1"/>
          </p:cNvCxnSpPr>
          <p:nvPr/>
        </p:nvCxnSpPr>
        <p:spPr>
          <a:xfrm flipV="1">
            <a:off x="6061038" y="1133367"/>
            <a:ext cx="190362" cy="1054417"/>
          </a:xfrm>
          <a:prstGeom prst="bentConnector3">
            <a:avLst/>
          </a:prstGeom>
          <a:ln w="158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꺾인 연결선 214"/>
          <p:cNvCxnSpPr>
            <a:stCxn id="122" idx="3"/>
            <a:endCxn id="124" idx="1"/>
          </p:cNvCxnSpPr>
          <p:nvPr/>
        </p:nvCxnSpPr>
        <p:spPr>
          <a:xfrm>
            <a:off x="6061038" y="2187784"/>
            <a:ext cx="190362" cy="559332"/>
          </a:xfrm>
          <a:prstGeom prst="bentConnector3">
            <a:avLst/>
          </a:prstGeom>
          <a:ln w="158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꺾인 연결선 216"/>
          <p:cNvCxnSpPr>
            <a:stCxn id="122" idx="3"/>
            <a:endCxn id="132" idx="1"/>
          </p:cNvCxnSpPr>
          <p:nvPr/>
        </p:nvCxnSpPr>
        <p:spPr>
          <a:xfrm>
            <a:off x="6061038" y="2187784"/>
            <a:ext cx="190362" cy="1207089"/>
          </a:xfrm>
          <a:prstGeom prst="bentConnector3">
            <a:avLst/>
          </a:prstGeom>
          <a:ln w="158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 218"/>
          <p:cNvCxnSpPr>
            <a:stCxn id="123" idx="3"/>
            <a:endCxn id="125" idx="1"/>
          </p:cNvCxnSpPr>
          <p:nvPr/>
        </p:nvCxnSpPr>
        <p:spPr>
          <a:xfrm flipV="1">
            <a:off x="7079400" y="886079"/>
            <a:ext cx="252000" cy="247288"/>
          </a:xfrm>
          <a:prstGeom prst="bentConnector3">
            <a:avLst/>
          </a:prstGeom>
          <a:ln w="158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꺾인 연결선 220"/>
          <p:cNvCxnSpPr>
            <a:stCxn id="123" idx="3"/>
            <a:endCxn id="126" idx="1"/>
          </p:cNvCxnSpPr>
          <p:nvPr/>
        </p:nvCxnSpPr>
        <p:spPr>
          <a:xfrm>
            <a:off x="7079400" y="1133367"/>
            <a:ext cx="252000" cy="6520"/>
          </a:xfrm>
          <a:prstGeom prst="bentConnector3">
            <a:avLst/>
          </a:prstGeom>
          <a:ln w="158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꺾인 연결선 222"/>
          <p:cNvCxnSpPr>
            <a:stCxn id="130" idx="3"/>
            <a:endCxn id="127" idx="1"/>
          </p:cNvCxnSpPr>
          <p:nvPr/>
        </p:nvCxnSpPr>
        <p:spPr>
          <a:xfrm flipV="1">
            <a:off x="7079400" y="1609150"/>
            <a:ext cx="252000" cy="236050"/>
          </a:xfrm>
          <a:prstGeom prst="bentConnector3">
            <a:avLst/>
          </a:prstGeom>
          <a:ln w="158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꺾인 연결선 224"/>
          <p:cNvCxnSpPr>
            <a:stCxn id="130" idx="3"/>
            <a:endCxn id="129" idx="1"/>
          </p:cNvCxnSpPr>
          <p:nvPr/>
        </p:nvCxnSpPr>
        <p:spPr>
          <a:xfrm>
            <a:off x="7079400" y="1845200"/>
            <a:ext cx="252000" cy="18520"/>
          </a:xfrm>
          <a:prstGeom prst="bentConnector3">
            <a:avLst/>
          </a:prstGeom>
          <a:ln w="158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꺾인 연결선 226"/>
          <p:cNvCxnSpPr>
            <a:stCxn id="130" idx="3"/>
            <a:endCxn id="128" idx="1"/>
          </p:cNvCxnSpPr>
          <p:nvPr/>
        </p:nvCxnSpPr>
        <p:spPr>
          <a:xfrm>
            <a:off x="7079400" y="1845200"/>
            <a:ext cx="252000" cy="268646"/>
          </a:xfrm>
          <a:prstGeom prst="bentConnector3">
            <a:avLst/>
          </a:prstGeom>
          <a:ln w="158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꺾인 연결선 228"/>
          <p:cNvCxnSpPr>
            <a:stCxn id="124" idx="3"/>
            <a:endCxn id="131" idx="1"/>
          </p:cNvCxnSpPr>
          <p:nvPr/>
        </p:nvCxnSpPr>
        <p:spPr>
          <a:xfrm flipV="1">
            <a:off x="7079400" y="2633622"/>
            <a:ext cx="252000" cy="113494"/>
          </a:xfrm>
          <a:prstGeom prst="bentConnector3">
            <a:avLst/>
          </a:prstGeom>
          <a:ln w="158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꺾인 연결선 230"/>
          <p:cNvCxnSpPr>
            <a:stCxn id="124" idx="3"/>
            <a:endCxn id="136" idx="1"/>
          </p:cNvCxnSpPr>
          <p:nvPr/>
        </p:nvCxnSpPr>
        <p:spPr>
          <a:xfrm>
            <a:off x="7079400" y="2747116"/>
            <a:ext cx="252000" cy="141076"/>
          </a:xfrm>
          <a:prstGeom prst="bentConnector3">
            <a:avLst/>
          </a:prstGeom>
          <a:ln w="158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꺾인 연결선 232"/>
          <p:cNvCxnSpPr>
            <a:stCxn id="132" idx="3"/>
            <a:endCxn id="134" idx="1"/>
          </p:cNvCxnSpPr>
          <p:nvPr/>
        </p:nvCxnSpPr>
        <p:spPr>
          <a:xfrm flipV="1">
            <a:off x="7079400" y="3307054"/>
            <a:ext cx="252000" cy="87819"/>
          </a:xfrm>
          <a:prstGeom prst="bentConnector3">
            <a:avLst/>
          </a:prstGeom>
          <a:ln w="158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꺾인 연결선 234"/>
          <p:cNvCxnSpPr>
            <a:stCxn id="132" idx="3"/>
            <a:endCxn id="133" idx="1"/>
          </p:cNvCxnSpPr>
          <p:nvPr/>
        </p:nvCxnSpPr>
        <p:spPr>
          <a:xfrm>
            <a:off x="7079400" y="3394873"/>
            <a:ext cx="252000" cy="165742"/>
          </a:xfrm>
          <a:prstGeom prst="bentConnector3">
            <a:avLst/>
          </a:prstGeom>
          <a:ln w="158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꺾인 연결선 236"/>
          <p:cNvCxnSpPr>
            <a:stCxn id="132" idx="3"/>
            <a:endCxn id="135" idx="1"/>
          </p:cNvCxnSpPr>
          <p:nvPr/>
        </p:nvCxnSpPr>
        <p:spPr>
          <a:xfrm>
            <a:off x="7079400" y="3394873"/>
            <a:ext cx="252000" cy="414421"/>
          </a:xfrm>
          <a:prstGeom prst="bentConnector3">
            <a:avLst/>
          </a:prstGeom>
          <a:ln w="158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꺾인 연결선 238"/>
          <p:cNvCxnSpPr>
            <a:stCxn id="123" idx="0"/>
            <a:endCxn id="67" idx="3"/>
          </p:cNvCxnSpPr>
          <p:nvPr/>
        </p:nvCxnSpPr>
        <p:spPr>
          <a:xfrm rot="16200000" flipV="1">
            <a:off x="4732695" y="-889339"/>
            <a:ext cx="310272" cy="3555139"/>
          </a:xfrm>
          <a:prstGeom prst="bentConnector2">
            <a:avLst/>
          </a:prstGeom>
          <a:ln w="15875">
            <a:solidFill>
              <a:srgbClr val="99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모서리가 둥근 직사각형 239"/>
          <p:cNvSpPr/>
          <p:nvPr/>
        </p:nvSpPr>
        <p:spPr>
          <a:xfrm>
            <a:off x="5243219" y="4492816"/>
            <a:ext cx="1127399" cy="207353"/>
          </a:xfrm>
          <a:prstGeom prst="roundRect">
            <a:avLst/>
          </a:prstGeom>
          <a:solidFill>
            <a:schemeClr val="bg1"/>
          </a:solidFill>
          <a:ln>
            <a:solidFill>
              <a:srgbClr val="00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로그인</a:t>
            </a: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로그아웃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42" name="꺾인 연결선 241"/>
          <p:cNvCxnSpPr>
            <a:stCxn id="240" idx="2"/>
            <a:endCxn id="58" idx="2"/>
          </p:cNvCxnSpPr>
          <p:nvPr/>
        </p:nvCxnSpPr>
        <p:spPr>
          <a:xfrm rot="5400000" flipH="1">
            <a:off x="2049121" y="942372"/>
            <a:ext cx="2300759" cy="5214836"/>
          </a:xfrm>
          <a:prstGeom prst="bentConnector3">
            <a:avLst>
              <a:gd name="adj1" fmla="val -9936"/>
            </a:avLst>
          </a:prstGeom>
          <a:ln w="15875">
            <a:solidFill>
              <a:srgbClr val="00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/>
          <p:cNvCxnSpPr>
            <a:stCxn id="240" idx="0"/>
            <a:endCxn id="122" idx="2"/>
          </p:cNvCxnSpPr>
          <p:nvPr/>
        </p:nvCxnSpPr>
        <p:spPr>
          <a:xfrm flipV="1">
            <a:off x="5806919" y="2291460"/>
            <a:ext cx="1" cy="2201356"/>
          </a:xfrm>
          <a:prstGeom prst="line">
            <a:avLst/>
          </a:prstGeom>
          <a:ln w="15875">
            <a:solidFill>
              <a:srgbClr val="00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25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" y="369749"/>
            <a:ext cx="6690360" cy="451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17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5. </a:t>
            </a:r>
            <a:r>
              <a:rPr lang="ko-KR" altLang="en-US" sz="1800" b="1" dirty="0" smtClean="0">
                <a:latin typeface="+mj-ea"/>
                <a:ea typeface="+mj-ea"/>
              </a:rPr>
              <a:t>요구사항분석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23528" y="451432"/>
            <a:ext cx="1548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35205" y="1012825"/>
            <a:ext cx="862057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웹 페이지를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ea typeface="+mn-ea"/>
              </a:rPr>
              <a:t>통해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비회원도 자유롭게 접근하여 영화를 검색 및 조회 할 수 있으며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게시판 그  어느 곳이든 자유롭게 조회가 가능하다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회원가입을 하면 영화에 평점 등록이 가능해지고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자유게시판에서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글 작성이나 댓글 작성을 할 수 있게 된다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영화 검색 서비스는 영화 제목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태그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예고편을 다중 검색 할 수 있는 시스템을 지원한다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영화 순위 페이지에서는 영화 중 누적 관람객 순이나 평점 순으로 조회 할 수 있다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1600" dirty="0">
                <a:solidFill>
                  <a:schemeClr val="tx1"/>
                </a:solidFill>
                <a:latin typeface="+mn-ea"/>
                <a:ea typeface="+mn-ea"/>
              </a:rPr>
              <a:t>로그인 후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마이 메뉴를 통해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자신이 최근 작성한 글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평점을 확인 할 수 있다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회원정보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ea typeface="+mn-ea"/>
              </a:rPr>
              <a:t>수정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ea typeface="+mn-ea"/>
              </a:rPr>
              <a:t>탈퇴 및 내가 등록한 평점을 확인할 수 있다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부적절한 언행을 사용한 평점이나 유해 </a:t>
            </a:r>
            <a:r>
              <a:rPr lang="ko-KR" altLang="en-US" sz="1600" dirty="0" err="1" smtClean="0">
                <a:solidFill>
                  <a:schemeClr val="tx1"/>
                </a:solidFill>
                <a:latin typeface="+mn-ea"/>
                <a:ea typeface="+mn-ea"/>
              </a:rPr>
              <a:t>게시글은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 삭제 될 수 있다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8558309" y="4676883"/>
            <a:ext cx="432000" cy="432000"/>
            <a:chOff x="9350333" y="557385"/>
            <a:chExt cx="723409" cy="723409"/>
          </a:xfrm>
        </p:grpSpPr>
        <p:sp>
          <p:nvSpPr>
            <p:cNvPr id="4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554930" y="639718"/>
              <a:ext cx="314211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6429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5. </a:t>
            </a:r>
            <a:r>
              <a:rPr lang="ko-KR" altLang="en-US" sz="1800" b="1" dirty="0" smtClean="0">
                <a:latin typeface="+mj-ea"/>
                <a:ea typeface="+mj-ea"/>
              </a:rPr>
              <a:t>요구사항분석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515456"/>
            <a:ext cx="1548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관리자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5434" y="1001876"/>
            <a:ext cx="813690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ts val="2300"/>
              </a:lnSpc>
              <a:defRPr sz="1600">
                <a:solidFill>
                  <a:srgbClr val="464646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defRPr>
            </a:lvl1pPr>
          </a:lstStyle>
          <a:p>
            <a:pPr marL="285750" indent="-285750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관리자는 회원 목록에서 전체 회원을 검색 및 조회 할 수 있다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  <a:ea typeface="+mn-ea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등록 페이지에서 영화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태그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예고편의 등록을 일괄적으로 처리한다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en-US" altLang="ko-KR" sz="20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개봉 예정 영화 중에 날짜가 지난 영화는 한번에 업데이트 할 수 있고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  <a:ea typeface="+mn-ea"/>
              </a:rPr>
              <a:t>,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 따로 영화 수정이 가능하여 정보 서비스의 품질을 개선 할 수 있다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게시판이나 평점의 부적절한 언행이 보이는 글들은 관리자가 임의로 삭제 할 수 있다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en-US" altLang="ko-KR" sz="20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7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/>
                <a:t>9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2325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inimal Marketing by Slidesgo XL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00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FFF"/>
      </a:accent5>
      <a:accent6>
        <a:srgbClr val="21212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1764</TotalTime>
  <Words>1570</Words>
  <Application>Microsoft Office PowerPoint</Application>
  <PresentationFormat>화면 슬라이드 쇼(16:9)</PresentationFormat>
  <Paragraphs>390</Paragraphs>
  <Slides>31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6" baseType="lpstr">
      <vt:lpstr>Bebas Neue</vt:lpstr>
      <vt:lpstr>Fira Sans Extra Condensed Medium</vt:lpstr>
      <vt:lpstr>HY헤드라인M</vt:lpstr>
      <vt:lpstr>Overpass</vt:lpstr>
      <vt:lpstr>Overpass Light</vt:lpstr>
      <vt:lpstr>Roboto Slab Light</vt:lpstr>
      <vt:lpstr>나눔고딕코딩</vt:lpstr>
      <vt:lpstr>맑은 고딕</vt:lpstr>
      <vt:lpstr>한컴 윤고딕 230</vt:lpstr>
      <vt:lpstr>휴먼둥근헤드라인</vt:lpstr>
      <vt:lpstr>휴먼모음T</vt:lpstr>
      <vt:lpstr>휴먼엑스포</vt:lpstr>
      <vt:lpstr>Arial</vt:lpstr>
      <vt:lpstr>Wingdings</vt:lpstr>
      <vt:lpstr>Minimal Marketing by Slidesgo XL</vt:lpstr>
      <vt:lpstr>CheeYoon Movie</vt:lpstr>
      <vt:lpstr>INDEX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차후 개발 계획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Cheeyoon movie</dc:title>
  <dc:creator>shwoo</dc:creator>
  <cp:lastModifiedBy>EZEN202</cp:lastModifiedBy>
  <cp:revision>191</cp:revision>
  <dcterms:modified xsi:type="dcterms:W3CDTF">2023-05-11T07:56:27Z</dcterms:modified>
</cp:coreProperties>
</file>